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70" r:id="rId2"/>
    <p:sldId id="364" r:id="rId3"/>
    <p:sldId id="363" r:id="rId4"/>
    <p:sldId id="348" r:id="rId5"/>
    <p:sldId id="349" r:id="rId6"/>
    <p:sldId id="357" r:id="rId7"/>
    <p:sldId id="359" r:id="rId8"/>
    <p:sldId id="362" r:id="rId9"/>
    <p:sldId id="360" r:id="rId10"/>
    <p:sldId id="361" r:id="rId11"/>
    <p:sldId id="358" r:id="rId12"/>
    <p:sldId id="339" r:id="rId13"/>
    <p:sldId id="35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>
        <p:scale>
          <a:sx n="75" d="100"/>
          <a:sy n="75" d="100"/>
        </p:scale>
        <p:origin x="72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jf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EB4937-8D5C-45E6-8350-3F7E0B387146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AA5897-6FE8-4EEC-AC0C-31280210B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19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3327E-A3FE-4279-B080-AD6DAF9EDC3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524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23AD0A-5D7D-1763-4E05-F66EE8F20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FE1354E-A124-4572-DEC7-4B985B64E2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262AE43-A089-39DD-C471-70629DEE6A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73B16E-77EB-A798-3CA8-03DBDCE792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DE8F2A-B3D4-43F2-B39B-CD77F64A1950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5642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>
          <a:extLst>
            <a:ext uri="{FF2B5EF4-FFF2-40B4-BE49-F238E27FC236}">
              <a16:creationId xmlns:a16="http://schemas.microsoft.com/office/drawing/2014/main" id="{D3A220A5-634B-AB5A-19A9-B250BDA16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8d85418f7_0_19:notes">
            <a:extLst>
              <a:ext uri="{FF2B5EF4-FFF2-40B4-BE49-F238E27FC236}">
                <a16:creationId xmlns:a16="http://schemas.microsoft.com/office/drawing/2014/main" id="{403AA635-5C15-D8EC-4CF0-D7FFA5EBF0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g288d85418f7_0_19:notes">
            <a:extLst>
              <a:ext uri="{FF2B5EF4-FFF2-40B4-BE49-F238E27FC236}">
                <a16:creationId xmlns:a16="http://schemas.microsoft.com/office/drawing/2014/main" id="{1544D70C-4854-1F5E-E077-1D575FF5DB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62433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BE4D3-588E-4F07-D0DD-90CC9C03B7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6477BB-A130-9AAF-B62B-6A59E59F90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F0BAE-460C-4786-1A6F-AD29954AC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7AD21-EE98-41A3-9534-A8B7E9196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A59B9-E19A-4817-3771-75C7D66B7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189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E75DD-549C-CCE6-A9CC-B8A65F9BE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21C107-C27A-DA05-6336-CB0BEBDE3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A1250-74A3-B2F7-2FE0-71E35443C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CC77E-F31F-54CB-A550-58F403E76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E5E98-7336-F40D-2B00-DDEC159F4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293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5D0AED-3CA9-6CDD-B942-1255E8B343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428374-EFFE-DD59-1084-BBB3135AF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ABAA7-E2E0-4EFF-694E-8E06727BE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B2687-B1C0-FCA1-2854-80DF586D6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7589E-038D-D30F-06C1-B88F9FB8F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21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2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noProof="0" dirty="0"/>
              <a:t>Insert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noProof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561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47A9B-1B5E-05EB-1539-CF2F8E878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38C4C-08F8-E66F-3511-8A9DB6B48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DE1C0-8D0B-7C21-D09D-BBAB4FDD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A7E07-D0FC-5869-C31F-D8EFDDA0B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5E72E-2DE0-7330-FF96-A9EEE7702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41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7940B-C13F-36E5-852A-C9EB48CA3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5AF9E-900B-1616-E7E6-84A8FBFE4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7F1D6-8483-24F5-0483-81824F24B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D6384-9FEF-4701-312E-08E1FAAF4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0E278-9612-729C-F3E9-BAECE7046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25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81ADF-9480-F1C7-CD65-DD8887A0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06E68-0F15-6C58-7333-416F4021CB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57764-2E3A-4B2A-5222-CAD1319683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6B225A-751D-11D4-A75F-10E54CE24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79E49-62F3-ABFC-75D8-E8E4EBF3E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F65ED-6E33-A062-007B-0B49143CF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064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31ADF-B4BE-8726-B753-8F91963F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73FFF-440E-5D4A-B8AB-8A2F50FFC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C6B4D9-F14E-62E8-F960-5E150DBF2F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D532D4-B116-D4F6-92F8-B16ED5AF42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027DB4-B74F-6E42-72F1-87A0D80E3E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64B271-1A98-C926-08B7-C88877812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0A2A92-ADC9-77D2-2E09-E0DECB3EF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18E132-0D7F-E665-120A-F72157AF3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85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592D1-AB1E-50A7-6B78-836CB7AD1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E078BD-0B3E-615E-ABA1-55510EC3C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BBD23-CD06-0AEE-ED68-97584D6B6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575766-1511-65F0-0B92-DAAB69E23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85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C3BA6B-521E-DDED-F17F-858241E8E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42E4F5-3671-C131-0586-DFB8B2495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5C11C-2E8C-B03B-9BEB-CFFD2C1FE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02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ABF92-9611-CBCF-2CE5-EC40A9586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B564B-AB45-24EC-378A-9FD5B8088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71290C-5A5C-B2EF-C28A-645242D32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AD8DE3-8873-364F-E2E6-0B801CAF5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591C2-ED74-1BAD-3754-D5ADFA7E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98F53D-9E9E-62B9-360B-F5FFC96C5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15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3AE5D-6CFD-7FDC-73D4-A93C719CF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622C11-F67D-178D-2839-EABFC27671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78910A-E807-827F-82FC-4E1F0A1F2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344BBB-B0F7-CEDE-DAFA-4FDF06EE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537FDD-E904-5C21-0070-5F3BBBFE6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0BC058-204B-5499-9186-18C27DADC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77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D2A7DD-19A2-F19C-BD9C-C7EC3F4D7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19C27-B1CC-AF6C-C4D2-5290334AA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414B7-E160-34CD-C1BC-5E535DB7FF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30/09/2025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7334C-0B5A-DB4B-6A06-E0BB7A07C1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971E5-23AC-34C9-DDBF-58F238571E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DB56D-578C-4113-AD5D-B61AFCF5A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75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vernova.com/wind-power/onshore-wind/3mw-platform" TargetMode="External"/><Relationship Id="rId2" Type="http://schemas.openxmlformats.org/officeDocument/2006/relationships/hyperlink" Target="https://www.siemensgamesa.com/global/en/home/products-and-services/onshor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s://www.irena.org/Energy-Transition/Technology/Wind-energy" TargetMode="External"/><Relationship Id="rId4" Type="http://schemas.openxmlformats.org/officeDocument/2006/relationships/hyperlink" Target="https://www.nordex-online.com/en/product/platforms/#delta4000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sab.com/en-ca/news/2023/11/ssab-zero-used-in-ge-vernova-onshore-wind-towers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f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indpowermonthly.com/article/1844915/iberdrola-awarded-200mw-german-forest-manager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indpowermonthly.com/article/1844915/iberdrola-awarded-200mw-german-forest-manager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47672-3CC8-A3D9-5404-84F2B78B62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3631" y="2511821"/>
            <a:ext cx="6858000" cy="684449"/>
          </a:xfrm>
        </p:spPr>
        <p:txBody>
          <a:bodyPr>
            <a:noAutofit/>
          </a:bodyPr>
          <a:lstStyle/>
          <a:p>
            <a:r>
              <a:rPr lang="it-IT" sz="3200" b="1" dirty="0">
                <a:latin typeface="Univers Condensed Light" panose="020B0306020202040204" pitchFamily="34" charset="0"/>
              </a:rPr>
              <a:t>WEC Development Project</a:t>
            </a:r>
            <a:endParaRPr lang="en-GB" sz="3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4389E-5559-8492-2D9E-AFA299DB9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988296" y="5742727"/>
            <a:ext cx="215411" cy="273844"/>
          </a:xfrm>
        </p:spPr>
        <p:txBody>
          <a:bodyPr/>
          <a:lstStyle/>
          <a:p>
            <a:fld id="{013F6232-4F06-48BA-8F69-BF531F607829}" type="slidenum">
              <a:rPr lang="en-GB" sz="1050">
                <a:solidFill>
                  <a:schemeClr val="bg1"/>
                </a:solidFill>
              </a:rPr>
              <a:t>1</a:t>
            </a:fld>
            <a:endParaRPr lang="en-GB" sz="1050" dirty="0">
              <a:solidFill>
                <a:schemeClr val="bg1"/>
              </a:solidFill>
            </a:endParaRPr>
          </a:p>
        </p:txBody>
      </p:sp>
      <p:pic>
        <p:nvPicPr>
          <p:cNvPr id="8" name="Picture 8" descr="Hochschule Flensburg (Fachhochschule) – Wikipedia">
            <a:extLst>
              <a:ext uri="{FF2B5EF4-FFF2-40B4-BE49-F238E27FC236}">
                <a16:creationId xmlns:a16="http://schemas.microsoft.com/office/drawing/2014/main" id="{E88D30C2-B846-594F-69A8-55F553804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01831" y="1055349"/>
            <a:ext cx="1888597" cy="1254093"/>
          </a:xfrm>
          <a:custGeom>
            <a:avLst/>
            <a:gdLst/>
            <a:ahLst/>
            <a:cxnLst/>
            <a:rect l="l" t="t" r="r" b="b"/>
            <a:pathLst>
              <a:path w="2028107" h="1916009">
                <a:moveTo>
                  <a:pt x="35370" y="0"/>
                </a:moveTo>
                <a:lnTo>
                  <a:pt x="1992737" y="0"/>
                </a:lnTo>
                <a:cubicBezTo>
                  <a:pt x="2012271" y="0"/>
                  <a:pt x="2028107" y="15836"/>
                  <a:pt x="2028107" y="35370"/>
                </a:cubicBezTo>
                <a:lnTo>
                  <a:pt x="2028107" y="1880639"/>
                </a:lnTo>
                <a:cubicBezTo>
                  <a:pt x="2028107" y="1900173"/>
                  <a:pt x="2012271" y="1916009"/>
                  <a:pt x="1992737" y="1916009"/>
                </a:cubicBezTo>
                <a:lnTo>
                  <a:pt x="35370" y="1916009"/>
                </a:lnTo>
                <a:cubicBezTo>
                  <a:pt x="15836" y="1916009"/>
                  <a:pt x="0" y="1900173"/>
                  <a:pt x="0" y="1880639"/>
                </a:cubicBezTo>
                <a:lnTo>
                  <a:pt x="0" y="35370"/>
                </a:lnTo>
                <a:cubicBezTo>
                  <a:pt x="0" y="15836"/>
                  <a:pt x="15836" y="0"/>
                  <a:pt x="3537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4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EE7EEC8C-633A-AEB3-3E8A-978E3C75A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58235" y="1397189"/>
            <a:ext cx="2690192" cy="780155"/>
          </a:xfrm>
          <a:custGeom>
            <a:avLst/>
            <a:gdLst/>
            <a:ahLst/>
            <a:cxnLst/>
            <a:rect l="l" t="t" r="r" b="b"/>
            <a:pathLst>
              <a:path w="2028107" h="1916009">
                <a:moveTo>
                  <a:pt x="35370" y="0"/>
                </a:moveTo>
                <a:lnTo>
                  <a:pt x="1992737" y="0"/>
                </a:lnTo>
                <a:cubicBezTo>
                  <a:pt x="2012271" y="0"/>
                  <a:pt x="2028107" y="15836"/>
                  <a:pt x="2028107" y="35370"/>
                </a:cubicBezTo>
                <a:lnTo>
                  <a:pt x="2028107" y="1880639"/>
                </a:lnTo>
                <a:cubicBezTo>
                  <a:pt x="2028107" y="1900173"/>
                  <a:pt x="2012271" y="1916009"/>
                  <a:pt x="1992737" y="1916009"/>
                </a:cubicBezTo>
                <a:lnTo>
                  <a:pt x="35370" y="1916009"/>
                </a:lnTo>
                <a:cubicBezTo>
                  <a:pt x="15836" y="1916009"/>
                  <a:pt x="0" y="1900173"/>
                  <a:pt x="0" y="1880639"/>
                </a:cubicBezTo>
                <a:lnTo>
                  <a:pt x="0" y="35370"/>
                </a:lnTo>
                <a:cubicBezTo>
                  <a:pt x="0" y="15836"/>
                  <a:pt x="15836" y="0"/>
                  <a:pt x="3537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13120F1-DE8B-A6AA-A1D5-19926A98F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2827" y="1039542"/>
            <a:ext cx="2763006" cy="1277417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132D16E5-6BE7-8FC8-CFB3-81C918BB45F1}"/>
              </a:ext>
            </a:extLst>
          </p:cNvPr>
          <p:cNvSpPr txBox="1"/>
          <p:nvPr/>
        </p:nvSpPr>
        <p:spPr>
          <a:xfrm>
            <a:off x="3233974" y="4485511"/>
            <a:ext cx="552800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/>
              <a:t>Group members </a:t>
            </a:r>
            <a:r>
              <a:rPr lang="de-DE" sz="1050" dirty="0"/>
              <a:t>: </a:t>
            </a:r>
            <a:r>
              <a:rPr lang="de-DE" sz="1100" dirty="0">
                <a:latin typeface="Univers Condensed Light" panose="020B0306020202040204" pitchFamily="34" charset="0"/>
              </a:rPr>
              <a:t>Aiswarya Vijayan, Vishranti Shivajirao Patil , Girish Mahadeo Padalkar, Cristina Milene Vergara Hernandez</a:t>
            </a:r>
          </a:p>
          <a:p>
            <a:pPr algn="ctr"/>
            <a:r>
              <a:rPr lang="de-DE" sz="1100" b="1" dirty="0">
                <a:latin typeface="Univers Condensed Light" panose="020B0306020202040204" pitchFamily="34" charset="0"/>
              </a:rPr>
              <a:t>Presnted By : Girish Padalkar</a:t>
            </a:r>
            <a:endParaRPr lang="de-DE" sz="1050" b="1" dirty="0"/>
          </a:p>
        </p:txBody>
      </p:sp>
      <p:sp>
        <p:nvSpPr>
          <p:cNvPr id="34" name="Free-form: Shape 13">
            <a:extLst>
              <a:ext uri="{FF2B5EF4-FFF2-40B4-BE49-F238E27FC236}">
                <a16:creationId xmlns:a16="http://schemas.microsoft.com/office/drawing/2014/main" id="{44C88E41-E5B3-0D11-A4D3-711DA18380C9}"/>
              </a:ext>
            </a:extLst>
          </p:cNvPr>
          <p:cNvSpPr/>
          <p:nvPr/>
        </p:nvSpPr>
        <p:spPr>
          <a:xfrm>
            <a:off x="1524000" y="5002069"/>
            <a:ext cx="9163782" cy="546192"/>
          </a:xfrm>
          <a:custGeom>
            <a:avLst/>
            <a:gdLst>
              <a:gd name="connsiteX0" fmla="*/ 17585 w 9486900"/>
              <a:gd name="connsiteY0" fmla="*/ 8792 h 931984"/>
              <a:gd name="connsiteX1" fmla="*/ 2004646 w 9486900"/>
              <a:gd name="connsiteY1" fmla="*/ 26376 h 931984"/>
              <a:gd name="connsiteX2" fmla="*/ 4466492 w 9486900"/>
              <a:gd name="connsiteY2" fmla="*/ 35169 h 931984"/>
              <a:gd name="connsiteX3" fmla="*/ 7025054 w 9486900"/>
              <a:gd name="connsiteY3" fmla="*/ 0 h 931984"/>
              <a:gd name="connsiteX4" fmla="*/ 9486900 w 9486900"/>
              <a:gd name="connsiteY4" fmla="*/ 8792 h 931984"/>
              <a:gd name="connsiteX5" fmla="*/ 9478108 w 9486900"/>
              <a:gd name="connsiteY5" fmla="*/ 914400 h 931984"/>
              <a:gd name="connsiteX6" fmla="*/ 7262446 w 9486900"/>
              <a:gd name="connsiteY6" fmla="*/ 905607 h 931984"/>
              <a:gd name="connsiteX7" fmla="*/ 4835769 w 9486900"/>
              <a:gd name="connsiteY7" fmla="*/ 931984 h 931984"/>
              <a:gd name="connsiteX8" fmla="*/ 2760785 w 9486900"/>
              <a:gd name="connsiteY8" fmla="*/ 923192 h 931984"/>
              <a:gd name="connsiteX9" fmla="*/ 0 w 9486900"/>
              <a:gd name="connsiteY9" fmla="*/ 879230 h 931984"/>
              <a:gd name="connsiteX10" fmla="*/ 17585 w 9486900"/>
              <a:gd name="connsiteY10" fmla="*/ 8792 h 931984"/>
              <a:gd name="connsiteX0" fmla="*/ 17585 w 9486900"/>
              <a:gd name="connsiteY0" fmla="*/ 168095 h 1091287"/>
              <a:gd name="connsiteX1" fmla="*/ 2004646 w 9486900"/>
              <a:gd name="connsiteY1" fmla="*/ 185679 h 1091287"/>
              <a:gd name="connsiteX2" fmla="*/ 4466492 w 9486900"/>
              <a:gd name="connsiteY2" fmla="*/ 194472 h 1091287"/>
              <a:gd name="connsiteX3" fmla="*/ 7025054 w 9486900"/>
              <a:gd name="connsiteY3" fmla="*/ 159303 h 1091287"/>
              <a:gd name="connsiteX4" fmla="*/ 9486900 w 9486900"/>
              <a:gd name="connsiteY4" fmla="*/ 168095 h 1091287"/>
              <a:gd name="connsiteX5" fmla="*/ 9478108 w 9486900"/>
              <a:gd name="connsiteY5" fmla="*/ 1073703 h 1091287"/>
              <a:gd name="connsiteX6" fmla="*/ 7262446 w 9486900"/>
              <a:gd name="connsiteY6" fmla="*/ 1064910 h 1091287"/>
              <a:gd name="connsiteX7" fmla="*/ 4835769 w 9486900"/>
              <a:gd name="connsiteY7" fmla="*/ 1091287 h 1091287"/>
              <a:gd name="connsiteX8" fmla="*/ 2760785 w 9486900"/>
              <a:gd name="connsiteY8" fmla="*/ 1082495 h 1091287"/>
              <a:gd name="connsiteX9" fmla="*/ 0 w 9486900"/>
              <a:gd name="connsiteY9" fmla="*/ 1038533 h 1091287"/>
              <a:gd name="connsiteX10" fmla="*/ 17585 w 9486900"/>
              <a:gd name="connsiteY10" fmla="*/ 168095 h 1091287"/>
              <a:gd name="connsiteX0" fmla="*/ 17585 w 9486900"/>
              <a:gd name="connsiteY0" fmla="*/ 234508 h 1157700"/>
              <a:gd name="connsiteX1" fmla="*/ 2004646 w 9486900"/>
              <a:gd name="connsiteY1" fmla="*/ 252092 h 1157700"/>
              <a:gd name="connsiteX2" fmla="*/ 4466492 w 9486900"/>
              <a:gd name="connsiteY2" fmla="*/ 260885 h 1157700"/>
              <a:gd name="connsiteX3" fmla="*/ 7025054 w 9486900"/>
              <a:gd name="connsiteY3" fmla="*/ 225716 h 1157700"/>
              <a:gd name="connsiteX4" fmla="*/ 9486900 w 9486900"/>
              <a:gd name="connsiteY4" fmla="*/ 234508 h 1157700"/>
              <a:gd name="connsiteX5" fmla="*/ 9478108 w 9486900"/>
              <a:gd name="connsiteY5" fmla="*/ 1140116 h 1157700"/>
              <a:gd name="connsiteX6" fmla="*/ 7262446 w 9486900"/>
              <a:gd name="connsiteY6" fmla="*/ 1131323 h 1157700"/>
              <a:gd name="connsiteX7" fmla="*/ 4835769 w 9486900"/>
              <a:gd name="connsiteY7" fmla="*/ 1157700 h 1157700"/>
              <a:gd name="connsiteX8" fmla="*/ 2760785 w 9486900"/>
              <a:gd name="connsiteY8" fmla="*/ 1148908 h 1157700"/>
              <a:gd name="connsiteX9" fmla="*/ 0 w 9486900"/>
              <a:gd name="connsiteY9" fmla="*/ 1104946 h 1157700"/>
              <a:gd name="connsiteX10" fmla="*/ 17585 w 9486900"/>
              <a:gd name="connsiteY10" fmla="*/ 234508 h 115770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8792 w 9478107"/>
              <a:gd name="connsiteY0" fmla="*/ 375168 h 1298360"/>
              <a:gd name="connsiteX1" fmla="*/ 1995853 w 9478107"/>
              <a:gd name="connsiteY1" fmla="*/ 392752 h 1298360"/>
              <a:gd name="connsiteX2" fmla="*/ 4457699 w 9478107"/>
              <a:gd name="connsiteY2" fmla="*/ 401545 h 1298360"/>
              <a:gd name="connsiteX3" fmla="*/ 7016261 w 9478107"/>
              <a:gd name="connsiteY3" fmla="*/ 366376 h 1298360"/>
              <a:gd name="connsiteX4" fmla="*/ 9478107 w 9478107"/>
              <a:gd name="connsiteY4" fmla="*/ 375168 h 1298360"/>
              <a:gd name="connsiteX5" fmla="*/ 9469315 w 9478107"/>
              <a:gd name="connsiteY5" fmla="*/ 1280776 h 1298360"/>
              <a:gd name="connsiteX6" fmla="*/ 7253653 w 9478107"/>
              <a:gd name="connsiteY6" fmla="*/ 1271983 h 1298360"/>
              <a:gd name="connsiteX7" fmla="*/ 4826976 w 9478107"/>
              <a:gd name="connsiteY7" fmla="*/ 1298360 h 1298360"/>
              <a:gd name="connsiteX8" fmla="*/ 2751992 w 9478107"/>
              <a:gd name="connsiteY8" fmla="*/ 1289568 h 1298360"/>
              <a:gd name="connsiteX9" fmla="*/ 0 w 9478107"/>
              <a:gd name="connsiteY9" fmla="*/ 1236814 h 1298360"/>
              <a:gd name="connsiteX10" fmla="*/ 8792 w 9478107"/>
              <a:gd name="connsiteY10" fmla="*/ 375168 h 1298360"/>
              <a:gd name="connsiteX0" fmla="*/ 8792 w 9478107"/>
              <a:gd name="connsiteY0" fmla="*/ 421112 h 1344304"/>
              <a:gd name="connsiteX1" fmla="*/ 2057399 w 9478107"/>
              <a:gd name="connsiteY1" fmla="*/ 377150 h 1344304"/>
              <a:gd name="connsiteX2" fmla="*/ 4457699 w 9478107"/>
              <a:gd name="connsiteY2" fmla="*/ 447489 h 1344304"/>
              <a:gd name="connsiteX3" fmla="*/ 7016261 w 9478107"/>
              <a:gd name="connsiteY3" fmla="*/ 412320 h 1344304"/>
              <a:gd name="connsiteX4" fmla="*/ 9478107 w 9478107"/>
              <a:gd name="connsiteY4" fmla="*/ 421112 h 1344304"/>
              <a:gd name="connsiteX5" fmla="*/ 9469315 w 9478107"/>
              <a:gd name="connsiteY5" fmla="*/ 1326720 h 1344304"/>
              <a:gd name="connsiteX6" fmla="*/ 7253653 w 9478107"/>
              <a:gd name="connsiteY6" fmla="*/ 1317927 h 1344304"/>
              <a:gd name="connsiteX7" fmla="*/ 4826976 w 9478107"/>
              <a:gd name="connsiteY7" fmla="*/ 1344304 h 1344304"/>
              <a:gd name="connsiteX8" fmla="*/ 2751992 w 9478107"/>
              <a:gd name="connsiteY8" fmla="*/ 1335512 h 1344304"/>
              <a:gd name="connsiteX9" fmla="*/ 0 w 9478107"/>
              <a:gd name="connsiteY9" fmla="*/ 1282758 h 1344304"/>
              <a:gd name="connsiteX10" fmla="*/ 8792 w 9478107"/>
              <a:gd name="connsiteY10" fmla="*/ 421112 h 1344304"/>
              <a:gd name="connsiteX0" fmla="*/ 8792 w 9478107"/>
              <a:gd name="connsiteY0" fmla="*/ 350485 h 1273677"/>
              <a:gd name="connsiteX1" fmla="*/ 2057399 w 9478107"/>
              <a:gd name="connsiteY1" fmla="*/ 306523 h 1273677"/>
              <a:gd name="connsiteX2" fmla="*/ 4457699 w 9478107"/>
              <a:gd name="connsiteY2" fmla="*/ 376862 h 1273677"/>
              <a:gd name="connsiteX3" fmla="*/ 7016261 w 9478107"/>
              <a:gd name="connsiteY3" fmla="*/ 341693 h 1273677"/>
              <a:gd name="connsiteX4" fmla="*/ 9478107 w 9478107"/>
              <a:gd name="connsiteY4" fmla="*/ 350485 h 1273677"/>
              <a:gd name="connsiteX5" fmla="*/ 9469315 w 9478107"/>
              <a:gd name="connsiteY5" fmla="*/ 1256093 h 1273677"/>
              <a:gd name="connsiteX6" fmla="*/ 7253653 w 9478107"/>
              <a:gd name="connsiteY6" fmla="*/ 1247300 h 1273677"/>
              <a:gd name="connsiteX7" fmla="*/ 4826976 w 9478107"/>
              <a:gd name="connsiteY7" fmla="*/ 1273677 h 1273677"/>
              <a:gd name="connsiteX8" fmla="*/ 2751992 w 9478107"/>
              <a:gd name="connsiteY8" fmla="*/ 1264885 h 1273677"/>
              <a:gd name="connsiteX9" fmla="*/ 0 w 9478107"/>
              <a:gd name="connsiteY9" fmla="*/ 1212131 h 1273677"/>
              <a:gd name="connsiteX10" fmla="*/ 8792 w 9478107"/>
              <a:gd name="connsiteY10" fmla="*/ 350485 h 1273677"/>
              <a:gd name="connsiteX0" fmla="*/ 8792 w 9478107"/>
              <a:gd name="connsiteY0" fmla="*/ 350485 h 1273677"/>
              <a:gd name="connsiteX1" fmla="*/ 2057399 w 9478107"/>
              <a:gd name="connsiteY1" fmla="*/ 306523 h 1273677"/>
              <a:gd name="connsiteX2" fmla="*/ 4457699 w 9478107"/>
              <a:gd name="connsiteY2" fmla="*/ 376862 h 1273677"/>
              <a:gd name="connsiteX3" fmla="*/ 7016261 w 9478107"/>
              <a:gd name="connsiteY3" fmla="*/ 341693 h 1273677"/>
              <a:gd name="connsiteX4" fmla="*/ 9478107 w 9478107"/>
              <a:gd name="connsiteY4" fmla="*/ 350485 h 1273677"/>
              <a:gd name="connsiteX5" fmla="*/ 9469315 w 9478107"/>
              <a:gd name="connsiteY5" fmla="*/ 1256093 h 1273677"/>
              <a:gd name="connsiteX6" fmla="*/ 7253653 w 9478107"/>
              <a:gd name="connsiteY6" fmla="*/ 1247300 h 1273677"/>
              <a:gd name="connsiteX7" fmla="*/ 4826976 w 9478107"/>
              <a:gd name="connsiteY7" fmla="*/ 1273677 h 1273677"/>
              <a:gd name="connsiteX8" fmla="*/ 2751992 w 9478107"/>
              <a:gd name="connsiteY8" fmla="*/ 1264885 h 1273677"/>
              <a:gd name="connsiteX9" fmla="*/ 0 w 9478107"/>
              <a:gd name="connsiteY9" fmla="*/ 1212131 h 1273677"/>
              <a:gd name="connsiteX10" fmla="*/ 8792 w 9478107"/>
              <a:gd name="connsiteY10" fmla="*/ 350485 h 1273677"/>
              <a:gd name="connsiteX0" fmla="*/ 8792 w 9478107"/>
              <a:gd name="connsiteY0" fmla="*/ 350485 h 1273677"/>
              <a:gd name="connsiteX1" fmla="*/ 2057399 w 9478107"/>
              <a:gd name="connsiteY1" fmla="*/ 306523 h 1273677"/>
              <a:gd name="connsiteX2" fmla="*/ 4457699 w 9478107"/>
              <a:gd name="connsiteY2" fmla="*/ 376862 h 1273677"/>
              <a:gd name="connsiteX3" fmla="*/ 7016261 w 9478107"/>
              <a:gd name="connsiteY3" fmla="*/ 341693 h 1273677"/>
              <a:gd name="connsiteX4" fmla="*/ 8414099 w 9478107"/>
              <a:gd name="connsiteY4" fmla="*/ 797823 h 1273677"/>
              <a:gd name="connsiteX5" fmla="*/ 9478107 w 9478107"/>
              <a:gd name="connsiteY5" fmla="*/ 350485 h 1273677"/>
              <a:gd name="connsiteX6" fmla="*/ 9469315 w 9478107"/>
              <a:gd name="connsiteY6" fmla="*/ 1256093 h 1273677"/>
              <a:gd name="connsiteX7" fmla="*/ 7253653 w 9478107"/>
              <a:gd name="connsiteY7" fmla="*/ 1247300 h 1273677"/>
              <a:gd name="connsiteX8" fmla="*/ 4826976 w 9478107"/>
              <a:gd name="connsiteY8" fmla="*/ 1273677 h 1273677"/>
              <a:gd name="connsiteX9" fmla="*/ 2751992 w 9478107"/>
              <a:gd name="connsiteY9" fmla="*/ 1264885 h 1273677"/>
              <a:gd name="connsiteX10" fmla="*/ 0 w 9478107"/>
              <a:gd name="connsiteY10" fmla="*/ 1212131 h 1273677"/>
              <a:gd name="connsiteX11" fmla="*/ 8792 w 9478107"/>
              <a:gd name="connsiteY11" fmla="*/ 350485 h 1273677"/>
              <a:gd name="connsiteX0" fmla="*/ 8792 w 9478107"/>
              <a:gd name="connsiteY0" fmla="*/ 463370 h 1386562"/>
              <a:gd name="connsiteX1" fmla="*/ 2057399 w 9478107"/>
              <a:gd name="connsiteY1" fmla="*/ 419408 h 1386562"/>
              <a:gd name="connsiteX2" fmla="*/ 4457699 w 9478107"/>
              <a:gd name="connsiteY2" fmla="*/ 489747 h 1386562"/>
              <a:gd name="connsiteX3" fmla="*/ 7009426 w 9478107"/>
              <a:gd name="connsiteY3" fmla="*/ 98357 h 1386562"/>
              <a:gd name="connsiteX4" fmla="*/ 8414099 w 9478107"/>
              <a:gd name="connsiteY4" fmla="*/ 910708 h 1386562"/>
              <a:gd name="connsiteX5" fmla="*/ 9478107 w 9478107"/>
              <a:gd name="connsiteY5" fmla="*/ 463370 h 1386562"/>
              <a:gd name="connsiteX6" fmla="*/ 9469315 w 9478107"/>
              <a:gd name="connsiteY6" fmla="*/ 1368978 h 1386562"/>
              <a:gd name="connsiteX7" fmla="*/ 7253653 w 9478107"/>
              <a:gd name="connsiteY7" fmla="*/ 1360185 h 1386562"/>
              <a:gd name="connsiteX8" fmla="*/ 4826976 w 9478107"/>
              <a:gd name="connsiteY8" fmla="*/ 1386562 h 1386562"/>
              <a:gd name="connsiteX9" fmla="*/ 2751992 w 9478107"/>
              <a:gd name="connsiteY9" fmla="*/ 1377770 h 1386562"/>
              <a:gd name="connsiteX10" fmla="*/ 0 w 9478107"/>
              <a:gd name="connsiteY10" fmla="*/ 1325016 h 1386562"/>
              <a:gd name="connsiteX11" fmla="*/ 8792 w 9478107"/>
              <a:gd name="connsiteY11" fmla="*/ 463370 h 1386562"/>
              <a:gd name="connsiteX0" fmla="*/ 8792 w 9478107"/>
              <a:gd name="connsiteY0" fmla="*/ 463370 h 1386562"/>
              <a:gd name="connsiteX1" fmla="*/ 2057399 w 9478107"/>
              <a:gd name="connsiteY1" fmla="*/ 419408 h 1386562"/>
              <a:gd name="connsiteX2" fmla="*/ 4457699 w 9478107"/>
              <a:gd name="connsiteY2" fmla="*/ 489747 h 1386562"/>
              <a:gd name="connsiteX3" fmla="*/ 7009426 w 9478107"/>
              <a:gd name="connsiteY3" fmla="*/ 98357 h 1386562"/>
              <a:gd name="connsiteX4" fmla="*/ 8414099 w 9478107"/>
              <a:gd name="connsiteY4" fmla="*/ 910708 h 1386562"/>
              <a:gd name="connsiteX5" fmla="*/ 9478107 w 9478107"/>
              <a:gd name="connsiteY5" fmla="*/ 463370 h 1386562"/>
              <a:gd name="connsiteX6" fmla="*/ 9469315 w 9478107"/>
              <a:gd name="connsiteY6" fmla="*/ 1368978 h 1386562"/>
              <a:gd name="connsiteX7" fmla="*/ 7253653 w 9478107"/>
              <a:gd name="connsiteY7" fmla="*/ 1360185 h 1386562"/>
              <a:gd name="connsiteX8" fmla="*/ 4826976 w 9478107"/>
              <a:gd name="connsiteY8" fmla="*/ 1386562 h 1386562"/>
              <a:gd name="connsiteX9" fmla="*/ 2751992 w 9478107"/>
              <a:gd name="connsiteY9" fmla="*/ 1377770 h 1386562"/>
              <a:gd name="connsiteX10" fmla="*/ 0 w 9478107"/>
              <a:gd name="connsiteY10" fmla="*/ 1325016 h 1386562"/>
              <a:gd name="connsiteX11" fmla="*/ 8792 w 9478107"/>
              <a:gd name="connsiteY11" fmla="*/ 463370 h 1386562"/>
              <a:gd name="connsiteX0" fmla="*/ 8792 w 9498612"/>
              <a:gd name="connsiteY0" fmla="*/ 463370 h 1386562"/>
              <a:gd name="connsiteX1" fmla="*/ 2057399 w 9498612"/>
              <a:gd name="connsiteY1" fmla="*/ 419408 h 1386562"/>
              <a:gd name="connsiteX2" fmla="*/ 4457699 w 9498612"/>
              <a:gd name="connsiteY2" fmla="*/ 489747 h 1386562"/>
              <a:gd name="connsiteX3" fmla="*/ 7009426 w 9498612"/>
              <a:gd name="connsiteY3" fmla="*/ 98357 h 1386562"/>
              <a:gd name="connsiteX4" fmla="*/ 8414099 w 9498612"/>
              <a:gd name="connsiteY4" fmla="*/ 910708 h 1386562"/>
              <a:gd name="connsiteX5" fmla="*/ 9498612 w 9498612"/>
              <a:gd name="connsiteY5" fmla="*/ 200892 h 1386562"/>
              <a:gd name="connsiteX6" fmla="*/ 9469315 w 9498612"/>
              <a:gd name="connsiteY6" fmla="*/ 1368978 h 1386562"/>
              <a:gd name="connsiteX7" fmla="*/ 7253653 w 9498612"/>
              <a:gd name="connsiteY7" fmla="*/ 1360185 h 1386562"/>
              <a:gd name="connsiteX8" fmla="*/ 4826976 w 9498612"/>
              <a:gd name="connsiteY8" fmla="*/ 1386562 h 1386562"/>
              <a:gd name="connsiteX9" fmla="*/ 2751992 w 9498612"/>
              <a:gd name="connsiteY9" fmla="*/ 1377770 h 1386562"/>
              <a:gd name="connsiteX10" fmla="*/ 0 w 9498612"/>
              <a:gd name="connsiteY10" fmla="*/ 1325016 h 1386562"/>
              <a:gd name="connsiteX11" fmla="*/ 8792 w 9498612"/>
              <a:gd name="connsiteY11" fmla="*/ 463370 h 1386562"/>
              <a:gd name="connsiteX0" fmla="*/ 8792 w 9498612"/>
              <a:gd name="connsiteY0" fmla="*/ 444298 h 1367490"/>
              <a:gd name="connsiteX1" fmla="*/ 2057399 w 9498612"/>
              <a:gd name="connsiteY1" fmla="*/ 400336 h 1367490"/>
              <a:gd name="connsiteX2" fmla="*/ 4320995 w 9498612"/>
              <a:gd name="connsiteY2" fmla="*/ 695656 h 1367490"/>
              <a:gd name="connsiteX3" fmla="*/ 7009426 w 9498612"/>
              <a:gd name="connsiteY3" fmla="*/ 79285 h 1367490"/>
              <a:gd name="connsiteX4" fmla="*/ 8414099 w 9498612"/>
              <a:gd name="connsiteY4" fmla="*/ 891636 h 1367490"/>
              <a:gd name="connsiteX5" fmla="*/ 9498612 w 9498612"/>
              <a:gd name="connsiteY5" fmla="*/ 181820 h 1367490"/>
              <a:gd name="connsiteX6" fmla="*/ 9469315 w 9498612"/>
              <a:gd name="connsiteY6" fmla="*/ 1349906 h 1367490"/>
              <a:gd name="connsiteX7" fmla="*/ 7253653 w 9498612"/>
              <a:gd name="connsiteY7" fmla="*/ 1341113 h 1367490"/>
              <a:gd name="connsiteX8" fmla="*/ 4826976 w 9498612"/>
              <a:gd name="connsiteY8" fmla="*/ 1367490 h 1367490"/>
              <a:gd name="connsiteX9" fmla="*/ 2751992 w 9498612"/>
              <a:gd name="connsiteY9" fmla="*/ 1358698 h 1367490"/>
              <a:gd name="connsiteX10" fmla="*/ 0 w 9498612"/>
              <a:gd name="connsiteY10" fmla="*/ 1305944 h 1367490"/>
              <a:gd name="connsiteX11" fmla="*/ 8792 w 9498612"/>
              <a:gd name="connsiteY11" fmla="*/ 444298 h 1367490"/>
              <a:gd name="connsiteX0" fmla="*/ 8792 w 9498612"/>
              <a:gd name="connsiteY0" fmla="*/ 428789 h 1351981"/>
              <a:gd name="connsiteX1" fmla="*/ 2057399 w 9498612"/>
              <a:gd name="connsiteY1" fmla="*/ 384827 h 1351981"/>
              <a:gd name="connsiteX2" fmla="*/ 3698995 w 9498612"/>
              <a:gd name="connsiteY2" fmla="*/ 961374 h 1351981"/>
              <a:gd name="connsiteX3" fmla="*/ 7009426 w 9498612"/>
              <a:gd name="connsiteY3" fmla="*/ 63776 h 1351981"/>
              <a:gd name="connsiteX4" fmla="*/ 8414099 w 9498612"/>
              <a:gd name="connsiteY4" fmla="*/ 876127 h 1351981"/>
              <a:gd name="connsiteX5" fmla="*/ 9498612 w 9498612"/>
              <a:gd name="connsiteY5" fmla="*/ 166311 h 1351981"/>
              <a:gd name="connsiteX6" fmla="*/ 9469315 w 9498612"/>
              <a:gd name="connsiteY6" fmla="*/ 1334397 h 1351981"/>
              <a:gd name="connsiteX7" fmla="*/ 7253653 w 9498612"/>
              <a:gd name="connsiteY7" fmla="*/ 1325604 h 1351981"/>
              <a:gd name="connsiteX8" fmla="*/ 4826976 w 9498612"/>
              <a:gd name="connsiteY8" fmla="*/ 1351981 h 1351981"/>
              <a:gd name="connsiteX9" fmla="*/ 2751992 w 9498612"/>
              <a:gd name="connsiteY9" fmla="*/ 1343189 h 1351981"/>
              <a:gd name="connsiteX10" fmla="*/ 0 w 9498612"/>
              <a:gd name="connsiteY10" fmla="*/ 1290435 h 1351981"/>
              <a:gd name="connsiteX11" fmla="*/ 8792 w 9498612"/>
              <a:gd name="connsiteY11" fmla="*/ 428789 h 1351981"/>
              <a:gd name="connsiteX0" fmla="*/ 8792 w 9498612"/>
              <a:gd name="connsiteY0" fmla="*/ 595005 h 1518197"/>
              <a:gd name="connsiteX1" fmla="*/ 2057399 w 9498612"/>
              <a:gd name="connsiteY1" fmla="*/ 551043 h 1518197"/>
              <a:gd name="connsiteX2" fmla="*/ 3698995 w 9498612"/>
              <a:gd name="connsiteY2" fmla="*/ 1127590 h 1518197"/>
              <a:gd name="connsiteX3" fmla="*/ 5386116 w 9498612"/>
              <a:gd name="connsiteY3" fmla="*/ 48678 h 1518197"/>
              <a:gd name="connsiteX4" fmla="*/ 7009426 w 9498612"/>
              <a:gd name="connsiteY4" fmla="*/ 229992 h 1518197"/>
              <a:gd name="connsiteX5" fmla="*/ 8414099 w 9498612"/>
              <a:gd name="connsiteY5" fmla="*/ 1042343 h 1518197"/>
              <a:gd name="connsiteX6" fmla="*/ 9498612 w 9498612"/>
              <a:gd name="connsiteY6" fmla="*/ 332527 h 1518197"/>
              <a:gd name="connsiteX7" fmla="*/ 9469315 w 9498612"/>
              <a:gd name="connsiteY7" fmla="*/ 1500613 h 1518197"/>
              <a:gd name="connsiteX8" fmla="*/ 7253653 w 9498612"/>
              <a:gd name="connsiteY8" fmla="*/ 1491820 h 1518197"/>
              <a:gd name="connsiteX9" fmla="*/ 4826976 w 9498612"/>
              <a:gd name="connsiteY9" fmla="*/ 1518197 h 1518197"/>
              <a:gd name="connsiteX10" fmla="*/ 2751992 w 9498612"/>
              <a:gd name="connsiteY10" fmla="*/ 1509405 h 1518197"/>
              <a:gd name="connsiteX11" fmla="*/ 0 w 9498612"/>
              <a:gd name="connsiteY11" fmla="*/ 1456651 h 1518197"/>
              <a:gd name="connsiteX12" fmla="*/ 8792 w 9498612"/>
              <a:gd name="connsiteY12" fmla="*/ 595005 h 1518197"/>
              <a:gd name="connsiteX0" fmla="*/ 8792 w 9498612"/>
              <a:gd name="connsiteY0" fmla="*/ 629716 h 1552908"/>
              <a:gd name="connsiteX1" fmla="*/ 2057399 w 9498612"/>
              <a:gd name="connsiteY1" fmla="*/ 585754 h 1552908"/>
              <a:gd name="connsiteX2" fmla="*/ 3698995 w 9498612"/>
              <a:gd name="connsiteY2" fmla="*/ 1162301 h 1552908"/>
              <a:gd name="connsiteX3" fmla="*/ 5386116 w 9498612"/>
              <a:gd name="connsiteY3" fmla="*/ 83389 h 1552908"/>
              <a:gd name="connsiteX4" fmla="*/ 7009426 w 9498612"/>
              <a:gd name="connsiteY4" fmla="*/ 264703 h 1552908"/>
              <a:gd name="connsiteX5" fmla="*/ 8414099 w 9498612"/>
              <a:gd name="connsiteY5" fmla="*/ 1077054 h 1552908"/>
              <a:gd name="connsiteX6" fmla="*/ 9498612 w 9498612"/>
              <a:gd name="connsiteY6" fmla="*/ 367238 h 1552908"/>
              <a:gd name="connsiteX7" fmla="*/ 9469315 w 9498612"/>
              <a:gd name="connsiteY7" fmla="*/ 1535324 h 1552908"/>
              <a:gd name="connsiteX8" fmla="*/ 7253653 w 9498612"/>
              <a:gd name="connsiteY8" fmla="*/ 1526531 h 1552908"/>
              <a:gd name="connsiteX9" fmla="*/ 4826976 w 9498612"/>
              <a:gd name="connsiteY9" fmla="*/ 1552908 h 1552908"/>
              <a:gd name="connsiteX10" fmla="*/ 2751992 w 9498612"/>
              <a:gd name="connsiteY10" fmla="*/ 1544116 h 1552908"/>
              <a:gd name="connsiteX11" fmla="*/ 0 w 9498612"/>
              <a:gd name="connsiteY11" fmla="*/ 1491362 h 1552908"/>
              <a:gd name="connsiteX12" fmla="*/ 8792 w 9498612"/>
              <a:gd name="connsiteY12" fmla="*/ 629716 h 1552908"/>
              <a:gd name="connsiteX0" fmla="*/ 8792 w 9498612"/>
              <a:gd name="connsiteY0" fmla="*/ 629716 h 1552908"/>
              <a:gd name="connsiteX1" fmla="*/ 2057399 w 9498612"/>
              <a:gd name="connsiteY1" fmla="*/ 585754 h 1552908"/>
              <a:gd name="connsiteX2" fmla="*/ 3698995 w 9498612"/>
              <a:gd name="connsiteY2" fmla="*/ 1162301 h 1552908"/>
              <a:gd name="connsiteX3" fmla="*/ 5386116 w 9498612"/>
              <a:gd name="connsiteY3" fmla="*/ 83389 h 1552908"/>
              <a:gd name="connsiteX4" fmla="*/ 7009426 w 9498612"/>
              <a:gd name="connsiteY4" fmla="*/ 264703 h 1552908"/>
              <a:gd name="connsiteX5" fmla="*/ 8414099 w 9498612"/>
              <a:gd name="connsiteY5" fmla="*/ 1077054 h 1552908"/>
              <a:gd name="connsiteX6" fmla="*/ 9498612 w 9498612"/>
              <a:gd name="connsiteY6" fmla="*/ 367238 h 1552908"/>
              <a:gd name="connsiteX7" fmla="*/ 9469315 w 9498612"/>
              <a:gd name="connsiteY7" fmla="*/ 1535324 h 1552908"/>
              <a:gd name="connsiteX8" fmla="*/ 7253653 w 9498612"/>
              <a:gd name="connsiteY8" fmla="*/ 1526531 h 1552908"/>
              <a:gd name="connsiteX9" fmla="*/ 4826976 w 9498612"/>
              <a:gd name="connsiteY9" fmla="*/ 1552908 h 1552908"/>
              <a:gd name="connsiteX10" fmla="*/ 2751992 w 9498612"/>
              <a:gd name="connsiteY10" fmla="*/ 1544116 h 1552908"/>
              <a:gd name="connsiteX11" fmla="*/ 0 w 9498612"/>
              <a:gd name="connsiteY11" fmla="*/ 1491362 h 1552908"/>
              <a:gd name="connsiteX12" fmla="*/ 8792 w 9498612"/>
              <a:gd name="connsiteY12" fmla="*/ 629716 h 1552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498612" h="1552908">
                <a:moveTo>
                  <a:pt x="8792" y="629716"/>
                </a:moveTo>
                <a:cubicBezTo>
                  <a:pt x="671146" y="635577"/>
                  <a:pt x="973014" y="-123492"/>
                  <a:pt x="2057399" y="585754"/>
                </a:cubicBezTo>
                <a:cubicBezTo>
                  <a:pt x="3282459" y="1283277"/>
                  <a:pt x="3144209" y="1246028"/>
                  <a:pt x="3698995" y="1162301"/>
                </a:cubicBezTo>
                <a:cubicBezTo>
                  <a:pt x="4253781" y="1078574"/>
                  <a:pt x="4834377" y="232989"/>
                  <a:pt x="5386116" y="83389"/>
                </a:cubicBezTo>
                <a:cubicBezTo>
                  <a:pt x="5937855" y="-66211"/>
                  <a:pt x="6463751" y="-19649"/>
                  <a:pt x="7009426" y="264703"/>
                </a:cubicBezTo>
                <a:cubicBezTo>
                  <a:pt x="7646042" y="612966"/>
                  <a:pt x="8003791" y="1075589"/>
                  <a:pt x="8414099" y="1077054"/>
                </a:cubicBezTo>
                <a:cubicBezTo>
                  <a:pt x="8824407" y="1078519"/>
                  <a:pt x="9320464" y="250238"/>
                  <a:pt x="9498612" y="367238"/>
                </a:cubicBezTo>
                <a:cubicBezTo>
                  <a:pt x="9495681" y="669107"/>
                  <a:pt x="9472246" y="1233455"/>
                  <a:pt x="9469315" y="1535324"/>
                </a:cubicBezTo>
                <a:lnTo>
                  <a:pt x="7253653" y="1526531"/>
                </a:lnTo>
                <a:lnTo>
                  <a:pt x="4826976" y="1552908"/>
                </a:lnTo>
                <a:lnTo>
                  <a:pt x="2751992" y="1544116"/>
                </a:lnTo>
                <a:lnTo>
                  <a:pt x="0" y="1491362"/>
                </a:lnTo>
                <a:cubicBezTo>
                  <a:pt x="2931" y="1207077"/>
                  <a:pt x="-2932" y="931585"/>
                  <a:pt x="8792" y="629716"/>
                </a:cubicBezTo>
                <a:close/>
              </a:path>
            </a:pathLst>
          </a:custGeom>
          <a:gradFill>
            <a:gsLst>
              <a:gs pos="0">
                <a:srgbClr val="EFFCFF"/>
              </a:gs>
              <a:gs pos="50000">
                <a:schemeClr val="accent4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solidFill>
              <a:schemeClr val="bg1"/>
            </a:solidFill>
          </a:ln>
          <a:effectLst>
            <a:glow>
              <a:srgbClr val="FFFF00"/>
            </a:glow>
            <a:outerShdw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35" name="Free-form: Shape 13">
            <a:extLst>
              <a:ext uri="{FF2B5EF4-FFF2-40B4-BE49-F238E27FC236}">
                <a16:creationId xmlns:a16="http://schemas.microsoft.com/office/drawing/2014/main" id="{C26B78DF-71CA-5509-F4C5-6276C7251B89}"/>
              </a:ext>
            </a:extLst>
          </p:cNvPr>
          <p:cNvSpPr/>
          <p:nvPr/>
        </p:nvSpPr>
        <p:spPr>
          <a:xfrm>
            <a:off x="1524000" y="5236369"/>
            <a:ext cx="9144000" cy="506755"/>
          </a:xfrm>
          <a:custGeom>
            <a:avLst/>
            <a:gdLst>
              <a:gd name="connsiteX0" fmla="*/ 17585 w 9486900"/>
              <a:gd name="connsiteY0" fmla="*/ 8792 h 931984"/>
              <a:gd name="connsiteX1" fmla="*/ 2004646 w 9486900"/>
              <a:gd name="connsiteY1" fmla="*/ 26376 h 931984"/>
              <a:gd name="connsiteX2" fmla="*/ 4466492 w 9486900"/>
              <a:gd name="connsiteY2" fmla="*/ 35169 h 931984"/>
              <a:gd name="connsiteX3" fmla="*/ 7025054 w 9486900"/>
              <a:gd name="connsiteY3" fmla="*/ 0 h 931984"/>
              <a:gd name="connsiteX4" fmla="*/ 9486900 w 9486900"/>
              <a:gd name="connsiteY4" fmla="*/ 8792 h 931984"/>
              <a:gd name="connsiteX5" fmla="*/ 9478108 w 9486900"/>
              <a:gd name="connsiteY5" fmla="*/ 914400 h 931984"/>
              <a:gd name="connsiteX6" fmla="*/ 7262446 w 9486900"/>
              <a:gd name="connsiteY6" fmla="*/ 905607 h 931984"/>
              <a:gd name="connsiteX7" fmla="*/ 4835769 w 9486900"/>
              <a:gd name="connsiteY7" fmla="*/ 931984 h 931984"/>
              <a:gd name="connsiteX8" fmla="*/ 2760785 w 9486900"/>
              <a:gd name="connsiteY8" fmla="*/ 923192 h 931984"/>
              <a:gd name="connsiteX9" fmla="*/ 0 w 9486900"/>
              <a:gd name="connsiteY9" fmla="*/ 879230 h 931984"/>
              <a:gd name="connsiteX10" fmla="*/ 17585 w 9486900"/>
              <a:gd name="connsiteY10" fmla="*/ 8792 h 931984"/>
              <a:gd name="connsiteX0" fmla="*/ 17585 w 9486900"/>
              <a:gd name="connsiteY0" fmla="*/ 168095 h 1091287"/>
              <a:gd name="connsiteX1" fmla="*/ 2004646 w 9486900"/>
              <a:gd name="connsiteY1" fmla="*/ 185679 h 1091287"/>
              <a:gd name="connsiteX2" fmla="*/ 4466492 w 9486900"/>
              <a:gd name="connsiteY2" fmla="*/ 194472 h 1091287"/>
              <a:gd name="connsiteX3" fmla="*/ 7025054 w 9486900"/>
              <a:gd name="connsiteY3" fmla="*/ 159303 h 1091287"/>
              <a:gd name="connsiteX4" fmla="*/ 9486900 w 9486900"/>
              <a:gd name="connsiteY4" fmla="*/ 168095 h 1091287"/>
              <a:gd name="connsiteX5" fmla="*/ 9478108 w 9486900"/>
              <a:gd name="connsiteY5" fmla="*/ 1073703 h 1091287"/>
              <a:gd name="connsiteX6" fmla="*/ 7262446 w 9486900"/>
              <a:gd name="connsiteY6" fmla="*/ 1064910 h 1091287"/>
              <a:gd name="connsiteX7" fmla="*/ 4835769 w 9486900"/>
              <a:gd name="connsiteY7" fmla="*/ 1091287 h 1091287"/>
              <a:gd name="connsiteX8" fmla="*/ 2760785 w 9486900"/>
              <a:gd name="connsiteY8" fmla="*/ 1082495 h 1091287"/>
              <a:gd name="connsiteX9" fmla="*/ 0 w 9486900"/>
              <a:gd name="connsiteY9" fmla="*/ 1038533 h 1091287"/>
              <a:gd name="connsiteX10" fmla="*/ 17585 w 9486900"/>
              <a:gd name="connsiteY10" fmla="*/ 168095 h 1091287"/>
              <a:gd name="connsiteX0" fmla="*/ 17585 w 9486900"/>
              <a:gd name="connsiteY0" fmla="*/ 234508 h 1157700"/>
              <a:gd name="connsiteX1" fmla="*/ 2004646 w 9486900"/>
              <a:gd name="connsiteY1" fmla="*/ 252092 h 1157700"/>
              <a:gd name="connsiteX2" fmla="*/ 4466492 w 9486900"/>
              <a:gd name="connsiteY2" fmla="*/ 260885 h 1157700"/>
              <a:gd name="connsiteX3" fmla="*/ 7025054 w 9486900"/>
              <a:gd name="connsiteY3" fmla="*/ 225716 h 1157700"/>
              <a:gd name="connsiteX4" fmla="*/ 9486900 w 9486900"/>
              <a:gd name="connsiteY4" fmla="*/ 234508 h 1157700"/>
              <a:gd name="connsiteX5" fmla="*/ 9478108 w 9486900"/>
              <a:gd name="connsiteY5" fmla="*/ 1140116 h 1157700"/>
              <a:gd name="connsiteX6" fmla="*/ 7262446 w 9486900"/>
              <a:gd name="connsiteY6" fmla="*/ 1131323 h 1157700"/>
              <a:gd name="connsiteX7" fmla="*/ 4835769 w 9486900"/>
              <a:gd name="connsiteY7" fmla="*/ 1157700 h 1157700"/>
              <a:gd name="connsiteX8" fmla="*/ 2760785 w 9486900"/>
              <a:gd name="connsiteY8" fmla="*/ 1148908 h 1157700"/>
              <a:gd name="connsiteX9" fmla="*/ 0 w 9486900"/>
              <a:gd name="connsiteY9" fmla="*/ 1104946 h 1157700"/>
              <a:gd name="connsiteX10" fmla="*/ 17585 w 9486900"/>
              <a:gd name="connsiteY10" fmla="*/ 234508 h 115770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8792 w 9478107"/>
              <a:gd name="connsiteY0" fmla="*/ 375168 h 1298360"/>
              <a:gd name="connsiteX1" fmla="*/ 1995853 w 9478107"/>
              <a:gd name="connsiteY1" fmla="*/ 392752 h 1298360"/>
              <a:gd name="connsiteX2" fmla="*/ 4457699 w 9478107"/>
              <a:gd name="connsiteY2" fmla="*/ 401545 h 1298360"/>
              <a:gd name="connsiteX3" fmla="*/ 7016261 w 9478107"/>
              <a:gd name="connsiteY3" fmla="*/ 366376 h 1298360"/>
              <a:gd name="connsiteX4" fmla="*/ 9478107 w 9478107"/>
              <a:gd name="connsiteY4" fmla="*/ 375168 h 1298360"/>
              <a:gd name="connsiteX5" fmla="*/ 9469315 w 9478107"/>
              <a:gd name="connsiteY5" fmla="*/ 1280776 h 1298360"/>
              <a:gd name="connsiteX6" fmla="*/ 7253653 w 9478107"/>
              <a:gd name="connsiteY6" fmla="*/ 1271983 h 1298360"/>
              <a:gd name="connsiteX7" fmla="*/ 4826976 w 9478107"/>
              <a:gd name="connsiteY7" fmla="*/ 1298360 h 1298360"/>
              <a:gd name="connsiteX8" fmla="*/ 2751992 w 9478107"/>
              <a:gd name="connsiteY8" fmla="*/ 1289568 h 1298360"/>
              <a:gd name="connsiteX9" fmla="*/ 0 w 9478107"/>
              <a:gd name="connsiteY9" fmla="*/ 1236814 h 1298360"/>
              <a:gd name="connsiteX10" fmla="*/ 8792 w 9478107"/>
              <a:gd name="connsiteY10" fmla="*/ 375168 h 1298360"/>
              <a:gd name="connsiteX0" fmla="*/ 8792 w 9478107"/>
              <a:gd name="connsiteY0" fmla="*/ 421112 h 1344304"/>
              <a:gd name="connsiteX1" fmla="*/ 2057399 w 9478107"/>
              <a:gd name="connsiteY1" fmla="*/ 377150 h 1344304"/>
              <a:gd name="connsiteX2" fmla="*/ 4457699 w 9478107"/>
              <a:gd name="connsiteY2" fmla="*/ 447489 h 1344304"/>
              <a:gd name="connsiteX3" fmla="*/ 7016261 w 9478107"/>
              <a:gd name="connsiteY3" fmla="*/ 412320 h 1344304"/>
              <a:gd name="connsiteX4" fmla="*/ 9478107 w 9478107"/>
              <a:gd name="connsiteY4" fmla="*/ 421112 h 1344304"/>
              <a:gd name="connsiteX5" fmla="*/ 9469315 w 9478107"/>
              <a:gd name="connsiteY5" fmla="*/ 1326720 h 1344304"/>
              <a:gd name="connsiteX6" fmla="*/ 7253653 w 9478107"/>
              <a:gd name="connsiteY6" fmla="*/ 1317927 h 1344304"/>
              <a:gd name="connsiteX7" fmla="*/ 4826976 w 9478107"/>
              <a:gd name="connsiteY7" fmla="*/ 1344304 h 1344304"/>
              <a:gd name="connsiteX8" fmla="*/ 2751992 w 9478107"/>
              <a:gd name="connsiteY8" fmla="*/ 1335512 h 1344304"/>
              <a:gd name="connsiteX9" fmla="*/ 0 w 9478107"/>
              <a:gd name="connsiteY9" fmla="*/ 1282758 h 1344304"/>
              <a:gd name="connsiteX10" fmla="*/ 8792 w 9478107"/>
              <a:gd name="connsiteY10" fmla="*/ 421112 h 1344304"/>
              <a:gd name="connsiteX0" fmla="*/ 8792 w 9478107"/>
              <a:gd name="connsiteY0" fmla="*/ 350485 h 1273677"/>
              <a:gd name="connsiteX1" fmla="*/ 2057399 w 9478107"/>
              <a:gd name="connsiteY1" fmla="*/ 306523 h 1273677"/>
              <a:gd name="connsiteX2" fmla="*/ 4457699 w 9478107"/>
              <a:gd name="connsiteY2" fmla="*/ 376862 h 1273677"/>
              <a:gd name="connsiteX3" fmla="*/ 7016261 w 9478107"/>
              <a:gd name="connsiteY3" fmla="*/ 341693 h 1273677"/>
              <a:gd name="connsiteX4" fmla="*/ 9478107 w 9478107"/>
              <a:gd name="connsiteY4" fmla="*/ 350485 h 1273677"/>
              <a:gd name="connsiteX5" fmla="*/ 9469315 w 9478107"/>
              <a:gd name="connsiteY5" fmla="*/ 1256093 h 1273677"/>
              <a:gd name="connsiteX6" fmla="*/ 7253653 w 9478107"/>
              <a:gd name="connsiteY6" fmla="*/ 1247300 h 1273677"/>
              <a:gd name="connsiteX7" fmla="*/ 4826976 w 9478107"/>
              <a:gd name="connsiteY7" fmla="*/ 1273677 h 1273677"/>
              <a:gd name="connsiteX8" fmla="*/ 2751992 w 9478107"/>
              <a:gd name="connsiteY8" fmla="*/ 1264885 h 1273677"/>
              <a:gd name="connsiteX9" fmla="*/ 0 w 9478107"/>
              <a:gd name="connsiteY9" fmla="*/ 1212131 h 1273677"/>
              <a:gd name="connsiteX10" fmla="*/ 8792 w 9478107"/>
              <a:gd name="connsiteY10" fmla="*/ 350485 h 1273677"/>
              <a:gd name="connsiteX0" fmla="*/ 8792 w 9478107"/>
              <a:gd name="connsiteY0" fmla="*/ 350485 h 1273677"/>
              <a:gd name="connsiteX1" fmla="*/ 2057399 w 9478107"/>
              <a:gd name="connsiteY1" fmla="*/ 306523 h 1273677"/>
              <a:gd name="connsiteX2" fmla="*/ 4457699 w 9478107"/>
              <a:gd name="connsiteY2" fmla="*/ 376862 h 1273677"/>
              <a:gd name="connsiteX3" fmla="*/ 7016261 w 9478107"/>
              <a:gd name="connsiteY3" fmla="*/ 341693 h 1273677"/>
              <a:gd name="connsiteX4" fmla="*/ 9478107 w 9478107"/>
              <a:gd name="connsiteY4" fmla="*/ 350485 h 1273677"/>
              <a:gd name="connsiteX5" fmla="*/ 9469315 w 9478107"/>
              <a:gd name="connsiteY5" fmla="*/ 1256093 h 1273677"/>
              <a:gd name="connsiteX6" fmla="*/ 7253653 w 9478107"/>
              <a:gd name="connsiteY6" fmla="*/ 1247300 h 1273677"/>
              <a:gd name="connsiteX7" fmla="*/ 4826976 w 9478107"/>
              <a:gd name="connsiteY7" fmla="*/ 1273677 h 1273677"/>
              <a:gd name="connsiteX8" fmla="*/ 2751992 w 9478107"/>
              <a:gd name="connsiteY8" fmla="*/ 1264885 h 1273677"/>
              <a:gd name="connsiteX9" fmla="*/ 0 w 9478107"/>
              <a:gd name="connsiteY9" fmla="*/ 1212131 h 1273677"/>
              <a:gd name="connsiteX10" fmla="*/ 8792 w 9478107"/>
              <a:gd name="connsiteY10" fmla="*/ 350485 h 127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478107" h="1273677">
                <a:moveTo>
                  <a:pt x="8792" y="350485"/>
                </a:moveTo>
                <a:cubicBezTo>
                  <a:pt x="671146" y="356346"/>
                  <a:pt x="973014" y="-402723"/>
                  <a:pt x="2057399" y="306523"/>
                </a:cubicBezTo>
                <a:cubicBezTo>
                  <a:pt x="3282459" y="1004046"/>
                  <a:pt x="3979984" y="611323"/>
                  <a:pt x="4457699" y="376862"/>
                </a:cubicBezTo>
                <a:cubicBezTo>
                  <a:pt x="5723792" y="-223945"/>
                  <a:pt x="6216161" y="-7069"/>
                  <a:pt x="7016261" y="341693"/>
                </a:cubicBezTo>
                <a:cubicBezTo>
                  <a:pt x="8672145" y="977671"/>
                  <a:pt x="8657492" y="347554"/>
                  <a:pt x="9478107" y="350485"/>
                </a:cubicBezTo>
                <a:cubicBezTo>
                  <a:pt x="9475176" y="652354"/>
                  <a:pt x="9472246" y="954224"/>
                  <a:pt x="9469315" y="1256093"/>
                </a:cubicBezTo>
                <a:lnTo>
                  <a:pt x="7253653" y="1247300"/>
                </a:lnTo>
                <a:lnTo>
                  <a:pt x="4826976" y="1273677"/>
                </a:lnTo>
                <a:lnTo>
                  <a:pt x="2751992" y="1264885"/>
                </a:lnTo>
                <a:lnTo>
                  <a:pt x="0" y="1212131"/>
                </a:lnTo>
                <a:cubicBezTo>
                  <a:pt x="2931" y="927846"/>
                  <a:pt x="-2932" y="652354"/>
                  <a:pt x="8792" y="35048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glow>
              <a:srgbClr val="FFFF00"/>
            </a:glow>
            <a:outerShdw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36" name="Free-form: Shape 13">
            <a:extLst>
              <a:ext uri="{FF2B5EF4-FFF2-40B4-BE49-F238E27FC236}">
                <a16:creationId xmlns:a16="http://schemas.microsoft.com/office/drawing/2014/main" id="{2AC7F7CE-A165-18C0-6918-B9EA07638042}"/>
              </a:ext>
            </a:extLst>
          </p:cNvPr>
          <p:cNvSpPr/>
          <p:nvPr/>
        </p:nvSpPr>
        <p:spPr>
          <a:xfrm>
            <a:off x="1547550" y="5303304"/>
            <a:ext cx="9162215" cy="674118"/>
          </a:xfrm>
          <a:custGeom>
            <a:avLst/>
            <a:gdLst>
              <a:gd name="connsiteX0" fmla="*/ 17585 w 9486900"/>
              <a:gd name="connsiteY0" fmla="*/ 8792 h 931984"/>
              <a:gd name="connsiteX1" fmla="*/ 2004646 w 9486900"/>
              <a:gd name="connsiteY1" fmla="*/ 26376 h 931984"/>
              <a:gd name="connsiteX2" fmla="*/ 4466492 w 9486900"/>
              <a:gd name="connsiteY2" fmla="*/ 35169 h 931984"/>
              <a:gd name="connsiteX3" fmla="*/ 7025054 w 9486900"/>
              <a:gd name="connsiteY3" fmla="*/ 0 h 931984"/>
              <a:gd name="connsiteX4" fmla="*/ 9486900 w 9486900"/>
              <a:gd name="connsiteY4" fmla="*/ 8792 h 931984"/>
              <a:gd name="connsiteX5" fmla="*/ 9478108 w 9486900"/>
              <a:gd name="connsiteY5" fmla="*/ 914400 h 931984"/>
              <a:gd name="connsiteX6" fmla="*/ 7262446 w 9486900"/>
              <a:gd name="connsiteY6" fmla="*/ 905607 h 931984"/>
              <a:gd name="connsiteX7" fmla="*/ 4835769 w 9486900"/>
              <a:gd name="connsiteY7" fmla="*/ 931984 h 931984"/>
              <a:gd name="connsiteX8" fmla="*/ 2760785 w 9486900"/>
              <a:gd name="connsiteY8" fmla="*/ 923192 h 931984"/>
              <a:gd name="connsiteX9" fmla="*/ 0 w 9486900"/>
              <a:gd name="connsiteY9" fmla="*/ 879230 h 931984"/>
              <a:gd name="connsiteX10" fmla="*/ 17585 w 9486900"/>
              <a:gd name="connsiteY10" fmla="*/ 8792 h 931984"/>
              <a:gd name="connsiteX0" fmla="*/ 17585 w 9486900"/>
              <a:gd name="connsiteY0" fmla="*/ 168095 h 1091287"/>
              <a:gd name="connsiteX1" fmla="*/ 2004646 w 9486900"/>
              <a:gd name="connsiteY1" fmla="*/ 185679 h 1091287"/>
              <a:gd name="connsiteX2" fmla="*/ 4466492 w 9486900"/>
              <a:gd name="connsiteY2" fmla="*/ 194472 h 1091287"/>
              <a:gd name="connsiteX3" fmla="*/ 7025054 w 9486900"/>
              <a:gd name="connsiteY3" fmla="*/ 159303 h 1091287"/>
              <a:gd name="connsiteX4" fmla="*/ 9486900 w 9486900"/>
              <a:gd name="connsiteY4" fmla="*/ 168095 h 1091287"/>
              <a:gd name="connsiteX5" fmla="*/ 9478108 w 9486900"/>
              <a:gd name="connsiteY5" fmla="*/ 1073703 h 1091287"/>
              <a:gd name="connsiteX6" fmla="*/ 7262446 w 9486900"/>
              <a:gd name="connsiteY6" fmla="*/ 1064910 h 1091287"/>
              <a:gd name="connsiteX7" fmla="*/ 4835769 w 9486900"/>
              <a:gd name="connsiteY7" fmla="*/ 1091287 h 1091287"/>
              <a:gd name="connsiteX8" fmla="*/ 2760785 w 9486900"/>
              <a:gd name="connsiteY8" fmla="*/ 1082495 h 1091287"/>
              <a:gd name="connsiteX9" fmla="*/ 0 w 9486900"/>
              <a:gd name="connsiteY9" fmla="*/ 1038533 h 1091287"/>
              <a:gd name="connsiteX10" fmla="*/ 17585 w 9486900"/>
              <a:gd name="connsiteY10" fmla="*/ 168095 h 1091287"/>
              <a:gd name="connsiteX0" fmla="*/ 17585 w 9486900"/>
              <a:gd name="connsiteY0" fmla="*/ 234508 h 1157700"/>
              <a:gd name="connsiteX1" fmla="*/ 2004646 w 9486900"/>
              <a:gd name="connsiteY1" fmla="*/ 252092 h 1157700"/>
              <a:gd name="connsiteX2" fmla="*/ 4466492 w 9486900"/>
              <a:gd name="connsiteY2" fmla="*/ 260885 h 1157700"/>
              <a:gd name="connsiteX3" fmla="*/ 7025054 w 9486900"/>
              <a:gd name="connsiteY3" fmla="*/ 225716 h 1157700"/>
              <a:gd name="connsiteX4" fmla="*/ 9486900 w 9486900"/>
              <a:gd name="connsiteY4" fmla="*/ 234508 h 1157700"/>
              <a:gd name="connsiteX5" fmla="*/ 9478108 w 9486900"/>
              <a:gd name="connsiteY5" fmla="*/ 1140116 h 1157700"/>
              <a:gd name="connsiteX6" fmla="*/ 7262446 w 9486900"/>
              <a:gd name="connsiteY6" fmla="*/ 1131323 h 1157700"/>
              <a:gd name="connsiteX7" fmla="*/ 4835769 w 9486900"/>
              <a:gd name="connsiteY7" fmla="*/ 1157700 h 1157700"/>
              <a:gd name="connsiteX8" fmla="*/ 2760785 w 9486900"/>
              <a:gd name="connsiteY8" fmla="*/ 1148908 h 1157700"/>
              <a:gd name="connsiteX9" fmla="*/ 0 w 9486900"/>
              <a:gd name="connsiteY9" fmla="*/ 1104946 h 1157700"/>
              <a:gd name="connsiteX10" fmla="*/ 17585 w 9486900"/>
              <a:gd name="connsiteY10" fmla="*/ 234508 h 115770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17585 w 9486900"/>
              <a:gd name="connsiteY0" fmla="*/ 375168 h 1298360"/>
              <a:gd name="connsiteX1" fmla="*/ 2004646 w 9486900"/>
              <a:gd name="connsiteY1" fmla="*/ 392752 h 1298360"/>
              <a:gd name="connsiteX2" fmla="*/ 4466492 w 9486900"/>
              <a:gd name="connsiteY2" fmla="*/ 401545 h 1298360"/>
              <a:gd name="connsiteX3" fmla="*/ 7025054 w 9486900"/>
              <a:gd name="connsiteY3" fmla="*/ 366376 h 1298360"/>
              <a:gd name="connsiteX4" fmla="*/ 9486900 w 9486900"/>
              <a:gd name="connsiteY4" fmla="*/ 375168 h 1298360"/>
              <a:gd name="connsiteX5" fmla="*/ 9478108 w 9486900"/>
              <a:gd name="connsiteY5" fmla="*/ 1280776 h 1298360"/>
              <a:gd name="connsiteX6" fmla="*/ 7262446 w 9486900"/>
              <a:gd name="connsiteY6" fmla="*/ 1271983 h 1298360"/>
              <a:gd name="connsiteX7" fmla="*/ 4835769 w 9486900"/>
              <a:gd name="connsiteY7" fmla="*/ 1298360 h 1298360"/>
              <a:gd name="connsiteX8" fmla="*/ 2760785 w 9486900"/>
              <a:gd name="connsiteY8" fmla="*/ 1289568 h 1298360"/>
              <a:gd name="connsiteX9" fmla="*/ 0 w 9486900"/>
              <a:gd name="connsiteY9" fmla="*/ 1245606 h 1298360"/>
              <a:gd name="connsiteX10" fmla="*/ 17585 w 9486900"/>
              <a:gd name="connsiteY10" fmla="*/ 375168 h 1298360"/>
              <a:gd name="connsiteX0" fmla="*/ 8792 w 9478107"/>
              <a:gd name="connsiteY0" fmla="*/ 375168 h 1298360"/>
              <a:gd name="connsiteX1" fmla="*/ 1995853 w 9478107"/>
              <a:gd name="connsiteY1" fmla="*/ 392752 h 1298360"/>
              <a:gd name="connsiteX2" fmla="*/ 4457699 w 9478107"/>
              <a:gd name="connsiteY2" fmla="*/ 401545 h 1298360"/>
              <a:gd name="connsiteX3" fmla="*/ 7016261 w 9478107"/>
              <a:gd name="connsiteY3" fmla="*/ 366376 h 1298360"/>
              <a:gd name="connsiteX4" fmla="*/ 9478107 w 9478107"/>
              <a:gd name="connsiteY4" fmla="*/ 375168 h 1298360"/>
              <a:gd name="connsiteX5" fmla="*/ 9469315 w 9478107"/>
              <a:gd name="connsiteY5" fmla="*/ 1280776 h 1298360"/>
              <a:gd name="connsiteX6" fmla="*/ 7253653 w 9478107"/>
              <a:gd name="connsiteY6" fmla="*/ 1271983 h 1298360"/>
              <a:gd name="connsiteX7" fmla="*/ 4826976 w 9478107"/>
              <a:gd name="connsiteY7" fmla="*/ 1298360 h 1298360"/>
              <a:gd name="connsiteX8" fmla="*/ 2751992 w 9478107"/>
              <a:gd name="connsiteY8" fmla="*/ 1289568 h 1298360"/>
              <a:gd name="connsiteX9" fmla="*/ 0 w 9478107"/>
              <a:gd name="connsiteY9" fmla="*/ 1236814 h 1298360"/>
              <a:gd name="connsiteX10" fmla="*/ 8792 w 9478107"/>
              <a:gd name="connsiteY10" fmla="*/ 375168 h 1298360"/>
              <a:gd name="connsiteX0" fmla="*/ 8792 w 9478107"/>
              <a:gd name="connsiteY0" fmla="*/ 421112 h 1344304"/>
              <a:gd name="connsiteX1" fmla="*/ 2057399 w 9478107"/>
              <a:gd name="connsiteY1" fmla="*/ 377150 h 1344304"/>
              <a:gd name="connsiteX2" fmla="*/ 4457699 w 9478107"/>
              <a:gd name="connsiteY2" fmla="*/ 447489 h 1344304"/>
              <a:gd name="connsiteX3" fmla="*/ 7016261 w 9478107"/>
              <a:gd name="connsiteY3" fmla="*/ 412320 h 1344304"/>
              <a:gd name="connsiteX4" fmla="*/ 9478107 w 9478107"/>
              <a:gd name="connsiteY4" fmla="*/ 421112 h 1344304"/>
              <a:gd name="connsiteX5" fmla="*/ 9469315 w 9478107"/>
              <a:gd name="connsiteY5" fmla="*/ 1326720 h 1344304"/>
              <a:gd name="connsiteX6" fmla="*/ 7253653 w 9478107"/>
              <a:gd name="connsiteY6" fmla="*/ 1317927 h 1344304"/>
              <a:gd name="connsiteX7" fmla="*/ 4826976 w 9478107"/>
              <a:gd name="connsiteY7" fmla="*/ 1344304 h 1344304"/>
              <a:gd name="connsiteX8" fmla="*/ 2751992 w 9478107"/>
              <a:gd name="connsiteY8" fmla="*/ 1335512 h 1344304"/>
              <a:gd name="connsiteX9" fmla="*/ 0 w 9478107"/>
              <a:gd name="connsiteY9" fmla="*/ 1282758 h 1344304"/>
              <a:gd name="connsiteX10" fmla="*/ 8792 w 9478107"/>
              <a:gd name="connsiteY10" fmla="*/ 421112 h 1344304"/>
              <a:gd name="connsiteX0" fmla="*/ 8792 w 9478107"/>
              <a:gd name="connsiteY0" fmla="*/ 350485 h 1273677"/>
              <a:gd name="connsiteX1" fmla="*/ 2057399 w 9478107"/>
              <a:gd name="connsiteY1" fmla="*/ 306523 h 1273677"/>
              <a:gd name="connsiteX2" fmla="*/ 4457699 w 9478107"/>
              <a:gd name="connsiteY2" fmla="*/ 376862 h 1273677"/>
              <a:gd name="connsiteX3" fmla="*/ 7016261 w 9478107"/>
              <a:gd name="connsiteY3" fmla="*/ 341693 h 1273677"/>
              <a:gd name="connsiteX4" fmla="*/ 9478107 w 9478107"/>
              <a:gd name="connsiteY4" fmla="*/ 350485 h 1273677"/>
              <a:gd name="connsiteX5" fmla="*/ 9469315 w 9478107"/>
              <a:gd name="connsiteY5" fmla="*/ 1256093 h 1273677"/>
              <a:gd name="connsiteX6" fmla="*/ 7253653 w 9478107"/>
              <a:gd name="connsiteY6" fmla="*/ 1247300 h 1273677"/>
              <a:gd name="connsiteX7" fmla="*/ 4826976 w 9478107"/>
              <a:gd name="connsiteY7" fmla="*/ 1273677 h 1273677"/>
              <a:gd name="connsiteX8" fmla="*/ 2751992 w 9478107"/>
              <a:gd name="connsiteY8" fmla="*/ 1264885 h 1273677"/>
              <a:gd name="connsiteX9" fmla="*/ 0 w 9478107"/>
              <a:gd name="connsiteY9" fmla="*/ 1212131 h 1273677"/>
              <a:gd name="connsiteX10" fmla="*/ 8792 w 9478107"/>
              <a:gd name="connsiteY10" fmla="*/ 350485 h 1273677"/>
              <a:gd name="connsiteX0" fmla="*/ 8792 w 9478107"/>
              <a:gd name="connsiteY0" fmla="*/ 350485 h 1273677"/>
              <a:gd name="connsiteX1" fmla="*/ 2057399 w 9478107"/>
              <a:gd name="connsiteY1" fmla="*/ 306523 h 1273677"/>
              <a:gd name="connsiteX2" fmla="*/ 4457699 w 9478107"/>
              <a:gd name="connsiteY2" fmla="*/ 376862 h 1273677"/>
              <a:gd name="connsiteX3" fmla="*/ 7016261 w 9478107"/>
              <a:gd name="connsiteY3" fmla="*/ 341693 h 1273677"/>
              <a:gd name="connsiteX4" fmla="*/ 9478107 w 9478107"/>
              <a:gd name="connsiteY4" fmla="*/ 350485 h 1273677"/>
              <a:gd name="connsiteX5" fmla="*/ 9469315 w 9478107"/>
              <a:gd name="connsiteY5" fmla="*/ 1256093 h 1273677"/>
              <a:gd name="connsiteX6" fmla="*/ 7253653 w 9478107"/>
              <a:gd name="connsiteY6" fmla="*/ 1247300 h 1273677"/>
              <a:gd name="connsiteX7" fmla="*/ 4826976 w 9478107"/>
              <a:gd name="connsiteY7" fmla="*/ 1273677 h 1273677"/>
              <a:gd name="connsiteX8" fmla="*/ 2751992 w 9478107"/>
              <a:gd name="connsiteY8" fmla="*/ 1264885 h 1273677"/>
              <a:gd name="connsiteX9" fmla="*/ 0 w 9478107"/>
              <a:gd name="connsiteY9" fmla="*/ 1212131 h 1273677"/>
              <a:gd name="connsiteX10" fmla="*/ 8792 w 9478107"/>
              <a:gd name="connsiteY10" fmla="*/ 350485 h 1273677"/>
              <a:gd name="connsiteX0" fmla="*/ 8792 w 9478107"/>
              <a:gd name="connsiteY0" fmla="*/ 346954 h 1270146"/>
              <a:gd name="connsiteX1" fmla="*/ 2358147 w 9478107"/>
              <a:gd name="connsiteY1" fmla="*/ 302992 h 1270146"/>
              <a:gd name="connsiteX2" fmla="*/ 4457699 w 9478107"/>
              <a:gd name="connsiteY2" fmla="*/ 373331 h 1270146"/>
              <a:gd name="connsiteX3" fmla="*/ 7016261 w 9478107"/>
              <a:gd name="connsiteY3" fmla="*/ 338162 h 1270146"/>
              <a:gd name="connsiteX4" fmla="*/ 9478107 w 9478107"/>
              <a:gd name="connsiteY4" fmla="*/ 346954 h 1270146"/>
              <a:gd name="connsiteX5" fmla="*/ 9469315 w 9478107"/>
              <a:gd name="connsiteY5" fmla="*/ 1252562 h 1270146"/>
              <a:gd name="connsiteX6" fmla="*/ 7253653 w 9478107"/>
              <a:gd name="connsiteY6" fmla="*/ 1243769 h 1270146"/>
              <a:gd name="connsiteX7" fmla="*/ 4826976 w 9478107"/>
              <a:gd name="connsiteY7" fmla="*/ 1270146 h 1270146"/>
              <a:gd name="connsiteX8" fmla="*/ 2751992 w 9478107"/>
              <a:gd name="connsiteY8" fmla="*/ 1261354 h 1270146"/>
              <a:gd name="connsiteX9" fmla="*/ 0 w 9478107"/>
              <a:gd name="connsiteY9" fmla="*/ 1208600 h 1270146"/>
              <a:gd name="connsiteX10" fmla="*/ 8792 w 9478107"/>
              <a:gd name="connsiteY10" fmla="*/ 346954 h 1270146"/>
              <a:gd name="connsiteX0" fmla="*/ 8792 w 9478107"/>
              <a:gd name="connsiteY0" fmla="*/ 346954 h 1270146"/>
              <a:gd name="connsiteX1" fmla="*/ 2358147 w 9478107"/>
              <a:gd name="connsiteY1" fmla="*/ 302992 h 1270146"/>
              <a:gd name="connsiteX2" fmla="*/ 5127546 w 9478107"/>
              <a:gd name="connsiteY2" fmla="*/ 115678 h 1270146"/>
              <a:gd name="connsiteX3" fmla="*/ 7016261 w 9478107"/>
              <a:gd name="connsiteY3" fmla="*/ 338162 h 1270146"/>
              <a:gd name="connsiteX4" fmla="*/ 9478107 w 9478107"/>
              <a:gd name="connsiteY4" fmla="*/ 346954 h 1270146"/>
              <a:gd name="connsiteX5" fmla="*/ 9469315 w 9478107"/>
              <a:gd name="connsiteY5" fmla="*/ 1252562 h 1270146"/>
              <a:gd name="connsiteX6" fmla="*/ 7253653 w 9478107"/>
              <a:gd name="connsiteY6" fmla="*/ 1243769 h 1270146"/>
              <a:gd name="connsiteX7" fmla="*/ 4826976 w 9478107"/>
              <a:gd name="connsiteY7" fmla="*/ 1270146 h 1270146"/>
              <a:gd name="connsiteX8" fmla="*/ 2751992 w 9478107"/>
              <a:gd name="connsiteY8" fmla="*/ 1261354 h 1270146"/>
              <a:gd name="connsiteX9" fmla="*/ 0 w 9478107"/>
              <a:gd name="connsiteY9" fmla="*/ 1208600 h 1270146"/>
              <a:gd name="connsiteX10" fmla="*/ 8792 w 9478107"/>
              <a:gd name="connsiteY10" fmla="*/ 346954 h 1270146"/>
              <a:gd name="connsiteX0" fmla="*/ 8792 w 9478107"/>
              <a:gd name="connsiteY0" fmla="*/ 346954 h 1270146"/>
              <a:gd name="connsiteX1" fmla="*/ 2358147 w 9478107"/>
              <a:gd name="connsiteY1" fmla="*/ 302992 h 1270146"/>
              <a:gd name="connsiteX2" fmla="*/ 5127546 w 9478107"/>
              <a:gd name="connsiteY2" fmla="*/ 115678 h 1270146"/>
              <a:gd name="connsiteX3" fmla="*/ 7084613 w 9478107"/>
              <a:gd name="connsiteY3" fmla="*/ 724642 h 1270146"/>
              <a:gd name="connsiteX4" fmla="*/ 9478107 w 9478107"/>
              <a:gd name="connsiteY4" fmla="*/ 346954 h 1270146"/>
              <a:gd name="connsiteX5" fmla="*/ 9469315 w 9478107"/>
              <a:gd name="connsiteY5" fmla="*/ 1252562 h 1270146"/>
              <a:gd name="connsiteX6" fmla="*/ 7253653 w 9478107"/>
              <a:gd name="connsiteY6" fmla="*/ 1243769 h 1270146"/>
              <a:gd name="connsiteX7" fmla="*/ 4826976 w 9478107"/>
              <a:gd name="connsiteY7" fmla="*/ 1270146 h 1270146"/>
              <a:gd name="connsiteX8" fmla="*/ 2751992 w 9478107"/>
              <a:gd name="connsiteY8" fmla="*/ 1261354 h 1270146"/>
              <a:gd name="connsiteX9" fmla="*/ 0 w 9478107"/>
              <a:gd name="connsiteY9" fmla="*/ 1208600 h 1270146"/>
              <a:gd name="connsiteX10" fmla="*/ 8792 w 9478107"/>
              <a:gd name="connsiteY10" fmla="*/ 346954 h 1270146"/>
              <a:gd name="connsiteX0" fmla="*/ 8792 w 9478107"/>
              <a:gd name="connsiteY0" fmla="*/ 346954 h 1270146"/>
              <a:gd name="connsiteX1" fmla="*/ 2358147 w 9478107"/>
              <a:gd name="connsiteY1" fmla="*/ 302992 h 1270146"/>
              <a:gd name="connsiteX2" fmla="*/ 5127546 w 9478107"/>
              <a:gd name="connsiteY2" fmla="*/ 115678 h 1270146"/>
              <a:gd name="connsiteX3" fmla="*/ 7084613 w 9478107"/>
              <a:gd name="connsiteY3" fmla="*/ 647346 h 1270146"/>
              <a:gd name="connsiteX4" fmla="*/ 9478107 w 9478107"/>
              <a:gd name="connsiteY4" fmla="*/ 346954 h 1270146"/>
              <a:gd name="connsiteX5" fmla="*/ 9469315 w 9478107"/>
              <a:gd name="connsiteY5" fmla="*/ 1252562 h 1270146"/>
              <a:gd name="connsiteX6" fmla="*/ 7253653 w 9478107"/>
              <a:gd name="connsiteY6" fmla="*/ 1243769 h 1270146"/>
              <a:gd name="connsiteX7" fmla="*/ 4826976 w 9478107"/>
              <a:gd name="connsiteY7" fmla="*/ 1270146 h 1270146"/>
              <a:gd name="connsiteX8" fmla="*/ 2751992 w 9478107"/>
              <a:gd name="connsiteY8" fmla="*/ 1261354 h 1270146"/>
              <a:gd name="connsiteX9" fmla="*/ 0 w 9478107"/>
              <a:gd name="connsiteY9" fmla="*/ 1208600 h 1270146"/>
              <a:gd name="connsiteX10" fmla="*/ 8792 w 9478107"/>
              <a:gd name="connsiteY10" fmla="*/ 346954 h 1270146"/>
              <a:gd name="connsiteX0" fmla="*/ 8792 w 9478107"/>
              <a:gd name="connsiteY0" fmla="*/ 346954 h 1270146"/>
              <a:gd name="connsiteX1" fmla="*/ 2358147 w 9478107"/>
              <a:gd name="connsiteY1" fmla="*/ 302992 h 1270146"/>
              <a:gd name="connsiteX2" fmla="*/ 5127546 w 9478107"/>
              <a:gd name="connsiteY2" fmla="*/ 115678 h 1270146"/>
              <a:gd name="connsiteX3" fmla="*/ 7084613 w 9478107"/>
              <a:gd name="connsiteY3" fmla="*/ 647346 h 1270146"/>
              <a:gd name="connsiteX4" fmla="*/ 8755857 w 9478107"/>
              <a:gd name="connsiteY4" fmla="*/ 446231 h 1270146"/>
              <a:gd name="connsiteX5" fmla="*/ 9478107 w 9478107"/>
              <a:gd name="connsiteY5" fmla="*/ 346954 h 1270146"/>
              <a:gd name="connsiteX6" fmla="*/ 9469315 w 9478107"/>
              <a:gd name="connsiteY6" fmla="*/ 1252562 h 1270146"/>
              <a:gd name="connsiteX7" fmla="*/ 7253653 w 9478107"/>
              <a:gd name="connsiteY7" fmla="*/ 1243769 h 1270146"/>
              <a:gd name="connsiteX8" fmla="*/ 4826976 w 9478107"/>
              <a:gd name="connsiteY8" fmla="*/ 1270146 h 1270146"/>
              <a:gd name="connsiteX9" fmla="*/ 2751992 w 9478107"/>
              <a:gd name="connsiteY9" fmla="*/ 1261354 h 1270146"/>
              <a:gd name="connsiteX10" fmla="*/ 0 w 9478107"/>
              <a:gd name="connsiteY10" fmla="*/ 1208600 h 1270146"/>
              <a:gd name="connsiteX11" fmla="*/ 8792 w 9478107"/>
              <a:gd name="connsiteY11" fmla="*/ 346954 h 1270146"/>
              <a:gd name="connsiteX0" fmla="*/ 8792 w 9478107"/>
              <a:gd name="connsiteY0" fmla="*/ 346954 h 1270146"/>
              <a:gd name="connsiteX1" fmla="*/ 2358147 w 9478107"/>
              <a:gd name="connsiteY1" fmla="*/ 302992 h 1270146"/>
              <a:gd name="connsiteX2" fmla="*/ 5127546 w 9478107"/>
              <a:gd name="connsiteY2" fmla="*/ 115678 h 1270146"/>
              <a:gd name="connsiteX3" fmla="*/ 7084613 w 9478107"/>
              <a:gd name="connsiteY3" fmla="*/ 647346 h 1270146"/>
              <a:gd name="connsiteX4" fmla="*/ 8557637 w 9478107"/>
              <a:gd name="connsiteY4" fmla="*/ 716768 h 1270146"/>
              <a:gd name="connsiteX5" fmla="*/ 9478107 w 9478107"/>
              <a:gd name="connsiteY5" fmla="*/ 346954 h 1270146"/>
              <a:gd name="connsiteX6" fmla="*/ 9469315 w 9478107"/>
              <a:gd name="connsiteY6" fmla="*/ 1252562 h 1270146"/>
              <a:gd name="connsiteX7" fmla="*/ 7253653 w 9478107"/>
              <a:gd name="connsiteY7" fmla="*/ 1243769 h 1270146"/>
              <a:gd name="connsiteX8" fmla="*/ 4826976 w 9478107"/>
              <a:gd name="connsiteY8" fmla="*/ 1270146 h 1270146"/>
              <a:gd name="connsiteX9" fmla="*/ 2751992 w 9478107"/>
              <a:gd name="connsiteY9" fmla="*/ 1261354 h 1270146"/>
              <a:gd name="connsiteX10" fmla="*/ 0 w 9478107"/>
              <a:gd name="connsiteY10" fmla="*/ 1208600 h 1270146"/>
              <a:gd name="connsiteX11" fmla="*/ 8792 w 9478107"/>
              <a:gd name="connsiteY11" fmla="*/ 346954 h 1270146"/>
              <a:gd name="connsiteX0" fmla="*/ 15627 w 9484942"/>
              <a:gd name="connsiteY0" fmla="*/ 346954 h 1277035"/>
              <a:gd name="connsiteX1" fmla="*/ 2364982 w 9484942"/>
              <a:gd name="connsiteY1" fmla="*/ 302992 h 1277035"/>
              <a:gd name="connsiteX2" fmla="*/ 5134381 w 9484942"/>
              <a:gd name="connsiteY2" fmla="*/ 115678 h 1277035"/>
              <a:gd name="connsiteX3" fmla="*/ 7091448 w 9484942"/>
              <a:gd name="connsiteY3" fmla="*/ 647346 h 1277035"/>
              <a:gd name="connsiteX4" fmla="*/ 8564472 w 9484942"/>
              <a:gd name="connsiteY4" fmla="*/ 716768 h 1277035"/>
              <a:gd name="connsiteX5" fmla="*/ 9484942 w 9484942"/>
              <a:gd name="connsiteY5" fmla="*/ 346954 h 1277035"/>
              <a:gd name="connsiteX6" fmla="*/ 9476150 w 9484942"/>
              <a:gd name="connsiteY6" fmla="*/ 1252562 h 1277035"/>
              <a:gd name="connsiteX7" fmla="*/ 7260488 w 9484942"/>
              <a:gd name="connsiteY7" fmla="*/ 1243769 h 1277035"/>
              <a:gd name="connsiteX8" fmla="*/ 4833811 w 9484942"/>
              <a:gd name="connsiteY8" fmla="*/ 1270146 h 1277035"/>
              <a:gd name="connsiteX9" fmla="*/ 2758827 w 9484942"/>
              <a:gd name="connsiteY9" fmla="*/ 1261354 h 1277035"/>
              <a:gd name="connsiteX10" fmla="*/ 0 w 9484942"/>
              <a:gd name="connsiteY10" fmla="*/ 1273013 h 1277035"/>
              <a:gd name="connsiteX11" fmla="*/ 15627 w 9484942"/>
              <a:gd name="connsiteY11" fmla="*/ 346954 h 1277035"/>
              <a:gd name="connsiteX0" fmla="*/ 15627 w 9484942"/>
              <a:gd name="connsiteY0" fmla="*/ 346954 h 1300002"/>
              <a:gd name="connsiteX1" fmla="*/ 2364982 w 9484942"/>
              <a:gd name="connsiteY1" fmla="*/ 302992 h 1300002"/>
              <a:gd name="connsiteX2" fmla="*/ 5134381 w 9484942"/>
              <a:gd name="connsiteY2" fmla="*/ 115678 h 1300002"/>
              <a:gd name="connsiteX3" fmla="*/ 7091448 w 9484942"/>
              <a:gd name="connsiteY3" fmla="*/ 647346 h 1300002"/>
              <a:gd name="connsiteX4" fmla="*/ 8564472 w 9484942"/>
              <a:gd name="connsiteY4" fmla="*/ 716768 h 1300002"/>
              <a:gd name="connsiteX5" fmla="*/ 9484942 w 9484942"/>
              <a:gd name="connsiteY5" fmla="*/ 346954 h 1300002"/>
              <a:gd name="connsiteX6" fmla="*/ 9476150 w 9484942"/>
              <a:gd name="connsiteY6" fmla="*/ 1252562 h 1300002"/>
              <a:gd name="connsiteX7" fmla="*/ 7260488 w 9484942"/>
              <a:gd name="connsiteY7" fmla="*/ 1243769 h 1300002"/>
              <a:gd name="connsiteX8" fmla="*/ 4833811 w 9484942"/>
              <a:gd name="connsiteY8" fmla="*/ 1270146 h 1300002"/>
              <a:gd name="connsiteX9" fmla="*/ 2779333 w 9484942"/>
              <a:gd name="connsiteY9" fmla="*/ 1300002 h 1300002"/>
              <a:gd name="connsiteX10" fmla="*/ 0 w 9484942"/>
              <a:gd name="connsiteY10" fmla="*/ 1273013 h 1300002"/>
              <a:gd name="connsiteX11" fmla="*/ 15627 w 9484942"/>
              <a:gd name="connsiteY11" fmla="*/ 346954 h 1300002"/>
              <a:gd name="connsiteX0" fmla="*/ 15627 w 9484942"/>
              <a:gd name="connsiteY0" fmla="*/ 346954 h 1346830"/>
              <a:gd name="connsiteX1" fmla="*/ 2364982 w 9484942"/>
              <a:gd name="connsiteY1" fmla="*/ 302992 h 1346830"/>
              <a:gd name="connsiteX2" fmla="*/ 5134381 w 9484942"/>
              <a:gd name="connsiteY2" fmla="*/ 115678 h 1346830"/>
              <a:gd name="connsiteX3" fmla="*/ 7091448 w 9484942"/>
              <a:gd name="connsiteY3" fmla="*/ 647346 h 1346830"/>
              <a:gd name="connsiteX4" fmla="*/ 8564472 w 9484942"/>
              <a:gd name="connsiteY4" fmla="*/ 716768 h 1346830"/>
              <a:gd name="connsiteX5" fmla="*/ 9484942 w 9484942"/>
              <a:gd name="connsiteY5" fmla="*/ 346954 h 1346830"/>
              <a:gd name="connsiteX6" fmla="*/ 9476150 w 9484942"/>
              <a:gd name="connsiteY6" fmla="*/ 1252562 h 1346830"/>
              <a:gd name="connsiteX7" fmla="*/ 7267323 w 9484942"/>
              <a:gd name="connsiteY7" fmla="*/ 1346830 h 1346830"/>
              <a:gd name="connsiteX8" fmla="*/ 4833811 w 9484942"/>
              <a:gd name="connsiteY8" fmla="*/ 1270146 h 1346830"/>
              <a:gd name="connsiteX9" fmla="*/ 2779333 w 9484942"/>
              <a:gd name="connsiteY9" fmla="*/ 1300002 h 1346830"/>
              <a:gd name="connsiteX10" fmla="*/ 0 w 9484942"/>
              <a:gd name="connsiteY10" fmla="*/ 1273013 h 1346830"/>
              <a:gd name="connsiteX11" fmla="*/ 15627 w 9484942"/>
              <a:gd name="connsiteY11" fmla="*/ 346954 h 1346830"/>
              <a:gd name="connsiteX0" fmla="*/ 15627 w 9484942"/>
              <a:gd name="connsiteY0" fmla="*/ 346954 h 1308182"/>
              <a:gd name="connsiteX1" fmla="*/ 2364982 w 9484942"/>
              <a:gd name="connsiteY1" fmla="*/ 302992 h 1308182"/>
              <a:gd name="connsiteX2" fmla="*/ 5134381 w 9484942"/>
              <a:gd name="connsiteY2" fmla="*/ 115678 h 1308182"/>
              <a:gd name="connsiteX3" fmla="*/ 7091448 w 9484942"/>
              <a:gd name="connsiteY3" fmla="*/ 647346 h 1308182"/>
              <a:gd name="connsiteX4" fmla="*/ 8564472 w 9484942"/>
              <a:gd name="connsiteY4" fmla="*/ 716768 h 1308182"/>
              <a:gd name="connsiteX5" fmla="*/ 9484942 w 9484942"/>
              <a:gd name="connsiteY5" fmla="*/ 346954 h 1308182"/>
              <a:gd name="connsiteX6" fmla="*/ 9476150 w 9484942"/>
              <a:gd name="connsiteY6" fmla="*/ 1252562 h 1308182"/>
              <a:gd name="connsiteX7" fmla="*/ 7246817 w 9484942"/>
              <a:gd name="connsiteY7" fmla="*/ 1308182 h 1308182"/>
              <a:gd name="connsiteX8" fmla="*/ 4833811 w 9484942"/>
              <a:gd name="connsiteY8" fmla="*/ 1270146 h 1308182"/>
              <a:gd name="connsiteX9" fmla="*/ 2779333 w 9484942"/>
              <a:gd name="connsiteY9" fmla="*/ 1300002 h 1308182"/>
              <a:gd name="connsiteX10" fmla="*/ 0 w 9484942"/>
              <a:gd name="connsiteY10" fmla="*/ 1273013 h 1308182"/>
              <a:gd name="connsiteX11" fmla="*/ 15627 w 9484942"/>
              <a:gd name="connsiteY11" fmla="*/ 346954 h 1308182"/>
              <a:gd name="connsiteX0" fmla="*/ 15627 w 9496987"/>
              <a:gd name="connsiteY0" fmla="*/ 346954 h 1316976"/>
              <a:gd name="connsiteX1" fmla="*/ 2364982 w 9496987"/>
              <a:gd name="connsiteY1" fmla="*/ 302992 h 1316976"/>
              <a:gd name="connsiteX2" fmla="*/ 5134381 w 9496987"/>
              <a:gd name="connsiteY2" fmla="*/ 115678 h 1316976"/>
              <a:gd name="connsiteX3" fmla="*/ 7091448 w 9496987"/>
              <a:gd name="connsiteY3" fmla="*/ 647346 h 1316976"/>
              <a:gd name="connsiteX4" fmla="*/ 8564472 w 9496987"/>
              <a:gd name="connsiteY4" fmla="*/ 716768 h 1316976"/>
              <a:gd name="connsiteX5" fmla="*/ 9484942 w 9496987"/>
              <a:gd name="connsiteY5" fmla="*/ 346954 h 1316976"/>
              <a:gd name="connsiteX6" fmla="*/ 9496656 w 9496987"/>
              <a:gd name="connsiteY6" fmla="*/ 1316976 h 1316976"/>
              <a:gd name="connsiteX7" fmla="*/ 7246817 w 9496987"/>
              <a:gd name="connsiteY7" fmla="*/ 1308182 h 1316976"/>
              <a:gd name="connsiteX8" fmla="*/ 4833811 w 9496987"/>
              <a:gd name="connsiteY8" fmla="*/ 1270146 h 1316976"/>
              <a:gd name="connsiteX9" fmla="*/ 2779333 w 9496987"/>
              <a:gd name="connsiteY9" fmla="*/ 1300002 h 1316976"/>
              <a:gd name="connsiteX10" fmla="*/ 0 w 9496987"/>
              <a:gd name="connsiteY10" fmla="*/ 1273013 h 1316976"/>
              <a:gd name="connsiteX11" fmla="*/ 15627 w 9496987"/>
              <a:gd name="connsiteY11" fmla="*/ 346954 h 1316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496987" h="1316976">
                <a:moveTo>
                  <a:pt x="15627" y="346954"/>
                </a:moveTo>
                <a:cubicBezTo>
                  <a:pt x="677981" y="352815"/>
                  <a:pt x="1280597" y="-406254"/>
                  <a:pt x="2364982" y="302992"/>
                </a:cubicBezTo>
                <a:cubicBezTo>
                  <a:pt x="3590042" y="1000515"/>
                  <a:pt x="4346637" y="58286"/>
                  <a:pt x="5134381" y="115678"/>
                </a:cubicBezTo>
                <a:cubicBezTo>
                  <a:pt x="5922125" y="173070"/>
                  <a:pt x="6479894" y="562194"/>
                  <a:pt x="7091448" y="647346"/>
                </a:cubicBezTo>
                <a:cubicBezTo>
                  <a:pt x="7703002" y="732498"/>
                  <a:pt x="8165556" y="766833"/>
                  <a:pt x="8564472" y="716768"/>
                </a:cubicBezTo>
                <a:cubicBezTo>
                  <a:pt x="8963388" y="666703"/>
                  <a:pt x="9372868" y="242625"/>
                  <a:pt x="9484942" y="346954"/>
                </a:cubicBezTo>
                <a:cubicBezTo>
                  <a:pt x="9482011" y="648823"/>
                  <a:pt x="9499587" y="1015107"/>
                  <a:pt x="9496656" y="1316976"/>
                </a:cubicBezTo>
                <a:lnTo>
                  <a:pt x="7246817" y="1308182"/>
                </a:lnTo>
                <a:lnTo>
                  <a:pt x="4833811" y="1270146"/>
                </a:lnTo>
                <a:lnTo>
                  <a:pt x="2779333" y="1300002"/>
                </a:lnTo>
                <a:lnTo>
                  <a:pt x="0" y="1273013"/>
                </a:lnTo>
                <a:cubicBezTo>
                  <a:pt x="2931" y="988728"/>
                  <a:pt x="3903" y="648823"/>
                  <a:pt x="15627" y="346954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20000"/>
                  <a:lumOff val="80000"/>
                </a:schemeClr>
              </a:gs>
              <a:gs pos="50000">
                <a:schemeClr val="bg1"/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0" scaled="1"/>
            <a:tileRect/>
          </a:gradFill>
          <a:ln w="15875">
            <a:solidFill>
              <a:schemeClr val="accent1">
                <a:alpha val="0"/>
              </a:schemeClr>
            </a:solidFill>
          </a:ln>
          <a:effectLst>
            <a:glow>
              <a:srgbClr val="FFFF00"/>
            </a:glow>
            <a:outerShdw algn="ctr" rotWithShape="0">
              <a:schemeClr val="tx1"/>
            </a:outerShdw>
          </a:effectLst>
          <a:scene3d>
            <a:camera prst="orthographicFront"/>
            <a:lightRig rig="threePt" dir="t"/>
          </a:scene3d>
          <a:sp3d>
            <a:bevelT w="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4" name="Rechteck 17">
            <a:extLst>
              <a:ext uri="{FF2B5EF4-FFF2-40B4-BE49-F238E27FC236}">
                <a16:creationId xmlns:a16="http://schemas.microsoft.com/office/drawing/2014/main" id="{735E7E19-AD9A-2739-2D13-BC73EA4C7596}"/>
              </a:ext>
            </a:extLst>
          </p:cNvPr>
          <p:cNvSpPr/>
          <p:nvPr/>
        </p:nvSpPr>
        <p:spPr>
          <a:xfrm>
            <a:off x="1518190" y="5760889"/>
            <a:ext cx="9155621" cy="239863"/>
          </a:xfrm>
          <a:prstGeom prst="rect">
            <a:avLst/>
          </a:prstGeom>
          <a:solidFill>
            <a:srgbClr val="8ECEF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/>
          </a:p>
        </p:txBody>
      </p:sp>
      <p:pic>
        <p:nvPicPr>
          <p:cNvPr id="19" name="Picture 18" descr="A white windmill with clouds in the background&#10;&#10;AI-generated content may be incorrect.">
            <a:extLst>
              <a:ext uri="{FF2B5EF4-FFF2-40B4-BE49-F238E27FC236}">
                <a16:creationId xmlns:a16="http://schemas.microsoft.com/office/drawing/2014/main" id="{2FD2ECB6-38EA-E857-A881-0C8E141A48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963" y="5051814"/>
            <a:ext cx="1315337" cy="985225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1D363764-E253-DC68-56B3-6AB0E598DCB4}"/>
              </a:ext>
            </a:extLst>
          </p:cNvPr>
          <p:cNvSpPr txBox="1">
            <a:spLocks/>
          </p:cNvSpPr>
          <p:nvPr/>
        </p:nvSpPr>
        <p:spPr>
          <a:xfrm>
            <a:off x="2746128" y="3368068"/>
            <a:ext cx="6319684" cy="13022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Electrical Drivetrain Design for Onshore Wind Turbines – Syria</a:t>
            </a:r>
          </a:p>
          <a:p>
            <a:r>
              <a:rPr lang="it-IT" sz="2100" b="1" dirty="0">
                <a:latin typeface="Univers Condensed Light" panose="020B0306020202040204" pitchFamily="34" charset="0"/>
              </a:rPr>
              <a:t>Date:</a:t>
            </a:r>
            <a:r>
              <a:rPr lang="it-IT" sz="2100" dirty="0">
                <a:latin typeface="Univers Condensed Light" panose="020B0306020202040204" pitchFamily="34" charset="0"/>
              </a:rPr>
              <a:t> 30/09/2025</a:t>
            </a:r>
          </a:p>
          <a:p>
            <a:r>
              <a:rPr lang="it-IT" sz="2100" b="1" dirty="0">
                <a:latin typeface="Univers Condensed Light" panose="020B0306020202040204" pitchFamily="34" charset="0"/>
              </a:rPr>
              <a:t>Supervisor: </a:t>
            </a:r>
            <a:r>
              <a:rPr lang="it-IT" sz="2100" dirty="0">
                <a:latin typeface="Univers Condensed Light" panose="020B0306020202040204" pitchFamily="34" charset="0"/>
              </a:rPr>
              <a:t>Prof. Rajesh Saiju</a:t>
            </a:r>
            <a:endParaRPr lang="en-GB" sz="2100" dirty="0">
              <a:latin typeface="Univers Condensed Light" panose="020B030602020204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2B5A69-2D2E-DD5F-A0C0-B4A12374E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7" name="Slide Number Placeholder 14">
            <a:extLst>
              <a:ext uri="{FF2B5EF4-FFF2-40B4-BE49-F238E27FC236}">
                <a16:creationId xmlns:a16="http://schemas.microsoft.com/office/drawing/2014/main" id="{DF13466B-25DB-6A69-E172-5A812B5312EB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47DB56D-578C-4113-AD5D-B61AFCF5A75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408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1A617-1A81-309B-CBB6-A53B9683F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8BAA0-D8E8-8360-1302-134DA12C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6" y="500215"/>
            <a:ext cx="11174186" cy="590931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ym typeface="Calibri"/>
              </a:rPr>
              <a:t>Quantitative Comparison</a:t>
            </a:r>
            <a:endParaRPr lang="ar-EG" sz="4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C6D2E10-6A70-4BCD-61ED-5FF105D3AD2D}"/>
              </a:ext>
            </a:extLst>
          </p:cNvPr>
          <p:cNvCxnSpPr>
            <a:cxnSpLocks/>
          </p:cNvCxnSpPr>
          <p:nvPr/>
        </p:nvCxnSpPr>
        <p:spPr>
          <a:xfrm>
            <a:off x="929148" y="1200840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Picture 3">
            <a:extLst>
              <a:ext uri="{FF2B5EF4-FFF2-40B4-BE49-F238E27FC236}">
                <a16:creationId xmlns:a16="http://schemas.microsoft.com/office/drawing/2014/main" id="{6D4206AC-0808-17E1-F16F-3FA7A507DC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3" name="Content Placeholder 4">
            <a:extLst>
              <a:ext uri="{FF2B5EF4-FFF2-40B4-BE49-F238E27FC236}">
                <a16:creationId xmlns:a16="http://schemas.microsoft.com/office/drawing/2014/main" id="{7E7712B0-ACF3-1F54-32E5-C83DEC8D98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6004768"/>
              </p:ext>
            </p:extLst>
          </p:nvPr>
        </p:nvGraphicFramePr>
        <p:xfrm>
          <a:off x="1871871" y="1801192"/>
          <a:ext cx="8179905" cy="3255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5981">
                  <a:extLst>
                    <a:ext uri="{9D8B030D-6E8A-4147-A177-3AD203B41FA5}">
                      <a16:colId xmlns:a16="http://schemas.microsoft.com/office/drawing/2014/main" val="380956720"/>
                    </a:ext>
                  </a:extLst>
                </a:gridCol>
                <a:gridCol w="1635981">
                  <a:extLst>
                    <a:ext uri="{9D8B030D-6E8A-4147-A177-3AD203B41FA5}">
                      <a16:colId xmlns:a16="http://schemas.microsoft.com/office/drawing/2014/main" val="1903741766"/>
                    </a:ext>
                  </a:extLst>
                </a:gridCol>
                <a:gridCol w="1635981">
                  <a:extLst>
                    <a:ext uri="{9D8B030D-6E8A-4147-A177-3AD203B41FA5}">
                      <a16:colId xmlns:a16="http://schemas.microsoft.com/office/drawing/2014/main" val="941936322"/>
                    </a:ext>
                  </a:extLst>
                </a:gridCol>
                <a:gridCol w="1635981">
                  <a:extLst>
                    <a:ext uri="{9D8B030D-6E8A-4147-A177-3AD203B41FA5}">
                      <a16:colId xmlns:a16="http://schemas.microsoft.com/office/drawing/2014/main" val="1045932656"/>
                    </a:ext>
                  </a:extLst>
                </a:gridCol>
                <a:gridCol w="1635981">
                  <a:extLst>
                    <a:ext uri="{9D8B030D-6E8A-4147-A177-3AD203B41FA5}">
                      <a16:colId xmlns:a16="http://schemas.microsoft.com/office/drawing/2014/main" val="1034727543"/>
                    </a:ext>
                  </a:extLst>
                </a:gridCol>
              </a:tblGrid>
              <a:tr h="87092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Generator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Weight (tons)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Cost (USD)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Maintenance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Reactive Power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8870486"/>
                  </a:ext>
                </a:extLst>
              </a:tr>
              <a:tr h="5045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PMSG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~25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$300k+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±0.65 MVAr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9492543"/>
                  </a:ext>
                </a:extLst>
              </a:tr>
              <a:tr h="5045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DFIG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~20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$200k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±0.65 MVAr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9627088"/>
                  </a:ext>
                </a:extLst>
              </a:tr>
              <a:tr h="5045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SCIG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~18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$150k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External only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2257241"/>
                  </a:ext>
                </a:extLst>
              </a:tr>
              <a:tr h="87092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FESG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~22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$220k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±0.5 MVAr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404687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63600C-AEB4-53BB-6F5A-9E0C0997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10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FB3BA0-1E38-CC52-94DE-D9B3306E2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</p:spTree>
    <p:extLst>
      <p:ext uri="{BB962C8B-B14F-4D97-AF65-F5344CB8AC3E}">
        <p14:creationId xmlns:p14="http://schemas.microsoft.com/office/powerpoint/2010/main" val="3949909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>
          <a:extLst>
            <a:ext uri="{FF2B5EF4-FFF2-40B4-BE49-F238E27FC236}">
              <a16:creationId xmlns:a16="http://schemas.microsoft.com/office/drawing/2014/main" id="{1134F4B8-FF8C-3599-7680-A1109BFF3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F2789F9-E47B-EF13-123E-C582BF6162AC}"/>
              </a:ext>
            </a:extLst>
          </p:cNvPr>
          <p:cNvCxnSpPr>
            <a:cxnSpLocks/>
          </p:cNvCxnSpPr>
          <p:nvPr/>
        </p:nvCxnSpPr>
        <p:spPr>
          <a:xfrm>
            <a:off x="929148" y="1200840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72CA69B7-1BB1-1BD5-2053-66CFAA830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90A1899-605B-451F-BE2F-D835BDAC6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7121"/>
            <a:ext cx="10515600" cy="1325563"/>
          </a:xfrm>
        </p:spPr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8" name="Google Shape;156;g288d85418f7_0_0">
            <a:extLst>
              <a:ext uri="{FF2B5EF4-FFF2-40B4-BE49-F238E27FC236}">
                <a16:creationId xmlns:a16="http://schemas.microsoft.com/office/drawing/2014/main" id="{DB930AA7-1153-E200-246F-866524530105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838200" y="1739762"/>
            <a:ext cx="9418983" cy="4641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Planning: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align our milestone planning with the other teams</a:t>
            </a: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Technical: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Generator: more detailed estimation of dimensions (size &amp; rotational speed)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Converter: first research and dimensioning</a:t>
            </a:r>
          </a:p>
          <a:p>
            <a:pPr marL="457200" lvl="0" indent="-342900">
              <a:lnSpc>
                <a:spcPct val="150000"/>
              </a:lnSpc>
              <a:spcBef>
                <a:spcPts val="0"/>
              </a:spcBef>
              <a:buSzPts val="1800"/>
              <a:buChar char="-"/>
            </a:pPr>
            <a:r>
              <a:rPr lang="en-US" dirty="0"/>
              <a:t>Transformer: first research and rough estimation of size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78F31-3FEA-B81E-FD55-817C1D680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11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98270-46C7-E6A6-5DB2-6F637F6EC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</p:spTree>
    <p:extLst>
      <p:ext uri="{BB962C8B-B14F-4D97-AF65-F5344CB8AC3E}">
        <p14:creationId xmlns:p14="http://schemas.microsoft.com/office/powerpoint/2010/main" val="1619486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89D0E-41D8-FC0B-ABAD-B7A0BE19C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180" y="478171"/>
            <a:ext cx="11174186" cy="590931"/>
          </a:xfrm>
        </p:spPr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  <a:endParaRPr lang="ar-E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2A782-A952-B125-2721-3FE716308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9945914" cy="4770098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https://www.siemensgamesa.com/global/en/home/products-and-services/onshore.html</a:t>
            </a:r>
            <a:endParaRPr lang="en-GB" dirty="0">
              <a:solidFill>
                <a:schemeClr val="accent1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https://www.gevernova.com/wind-power/onshore-wind/3mw-platform</a:t>
            </a:r>
            <a:endParaRPr lang="en-GB" dirty="0">
              <a:solidFill>
                <a:schemeClr val="accent1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https://www.nordex-online.com/en/product/platforms/#delta4000</a:t>
            </a:r>
            <a:endParaRPr lang="en-GB" dirty="0">
              <a:solidFill>
                <a:schemeClr val="accent1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MA" dirty="0">
                <a:solidFill>
                  <a:srgbClr val="01C6FD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 </a:t>
            </a:r>
            <a:r>
              <a:rPr lang="fr-MA" dirty="0" err="1">
                <a:solidFill>
                  <a:srgbClr val="01C6FD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energy</a:t>
            </a:r>
            <a:r>
              <a:rPr lang="fr-MA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(irena.org)</a:t>
            </a:r>
            <a:endParaRPr lang="fr-MA" dirty="0">
              <a:solidFill>
                <a:schemeClr val="accent1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dirty="0">
                <a:solidFill>
                  <a:schemeClr val="accent1"/>
                </a:solidFill>
              </a:rPr>
              <a:t>https://wes.copernicus.org/articles/7/387/2022/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accent1"/>
                </a:solidFill>
              </a:rPr>
              <a:t>Energy world</a:t>
            </a:r>
            <a:endParaRPr lang="fr-MA" dirty="0">
              <a:solidFill>
                <a:schemeClr val="accent1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accent1"/>
                </a:solidFill>
              </a:rPr>
              <a:t>Ev business directory</a:t>
            </a:r>
            <a:endParaRPr lang="fr-MA" dirty="0">
              <a:solidFill>
                <a:schemeClr val="accent1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accent1"/>
                </a:solidFill>
              </a:rPr>
              <a:t>Global wind Energy council (GWEC)</a:t>
            </a:r>
            <a:endParaRPr lang="fr-MA" dirty="0">
              <a:solidFill>
                <a:schemeClr val="accent1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accent1"/>
                </a:solidFill>
              </a:rPr>
              <a:t>Mordor Intelligence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dirty="0">
                <a:solidFill>
                  <a:schemeClr val="accent1"/>
                </a:solidFill>
              </a:rPr>
              <a:t>National Institute of Wind Energy (NIWE)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ar-EG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356BC01-0D49-AD87-DD4C-9AC044365DB5}"/>
              </a:ext>
            </a:extLst>
          </p:cNvPr>
          <p:cNvCxnSpPr>
            <a:cxnSpLocks/>
          </p:cNvCxnSpPr>
          <p:nvPr/>
        </p:nvCxnSpPr>
        <p:spPr>
          <a:xfrm>
            <a:off x="634180" y="1266093"/>
            <a:ext cx="10722078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21E2F0-ADAA-D146-7EB8-0F8FBF0D6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12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DC910A2-545C-71CF-886F-5DFC97F1A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38176BF6-6E7C-A4F4-14D8-893E79235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08630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ubtitle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871" y="5603181"/>
            <a:ext cx="9144000" cy="341632"/>
          </a:xfrm>
        </p:spPr>
        <p:txBody>
          <a:bodyPr/>
          <a:lstStyle/>
          <a:p>
            <a:r>
              <a:rPr lang="en-US" dirty="0"/>
              <a:t>  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3A4AC7A4-6DD7-083B-CD3B-8E2553F1C41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21120" b="21120"/>
          <a:stretch>
            <a:fillRect/>
          </a:stretch>
        </p:blipFill>
        <p:spPr>
          <a:xfrm>
            <a:off x="0" y="0"/>
            <a:ext cx="12191999" cy="4559818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1AA19083-2C4D-1B10-35D6-19F3AEC07B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your attention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B9ADBF9-D89E-1537-40E7-7529BC4486A6}"/>
              </a:ext>
            </a:extLst>
          </p:cNvPr>
          <p:cNvSpPr txBox="1"/>
          <p:nvPr/>
        </p:nvSpPr>
        <p:spPr>
          <a:xfrm>
            <a:off x="7948378" y="4559818"/>
            <a:ext cx="4247613" cy="235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SSAB Zero™ Used in GE </a:t>
            </a:r>
            <a:r>
              <a:rPr lang="en-GB" sz="900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Vernova</a:t>
            </a:r>
            <a:r>
              <a:rPr lang="en-GB" sz="9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Onshore Wind Towers - SSAB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79170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7B077-E8D4-B00D-4107-28F438366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80BC-1874-C6B8-A352-E72A70A29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6" y="500215"/>
            <a:ext cx="11174186" cy="590931"/>
          </a:xfrm>
        </p:spPr>
        <p:txBody>
          <a:bodyPr>
            <a:normAutofit fontScale="90000"/>
          </a:bodyPr>
          <a:lstStyle/>
          <a:p>
            <a:r>
              <a:rPr lang="en-GB" dirty="0"/>
              <a:t>Agenda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11B1E14-7550-5D5E-B245-DCF53FE6E476}"/>
              </a:ext>
            </a:extLst>
          </p:cNvPr>
          <p:cNvCxnSpPr>
            <a:cxnSpLocks/>
          </p:cNvCxnSpPr>
          <p:nvPr/>
        </p:nvCxnSpPr>
        <p:spPr>
          <a:xfrm>
            <a:off x="929148" y="1200840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Picture 3">
            <a:extLst>
              <a:ext uri="{FF2B5EF4-FFF2-40B4-BE49-F238E27FC236}">
                <a16:creationId xmlns:a16="http://schemas.microsoft.com/office/drawing/2014/main" id="{DB960165-E965-4934-3E14-9B3273E138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87825BE-1C5D-A769-677F-FA33D511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2</a:t>
            </a:fld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E1ADA08A-F9CA-2546-D3A1-D52DFA04F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2A572BF-6222-95DF-37EB-FF152F4AC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936" y="1253331"/>
            <a:ext cx="10515600" cy="4351338"/>
          </a:xfrm>
        </p:spPr>
        <p:txBody>
          <a:bodyPr/>
          <a:lstStyle/>
          <a:p>
            <a:endParaRPr dirty="0"/>
          </a:p>
          <a:p>
            <a:pPr>
              <a:defRPr sz="2000"/>
            </a:pPr>
            <a:r>
              <a:rPr dirty="0"/>
              <a:t>Introduction</a:t>
            </a:r>
          </a:p>
          <a:p>
            <a:pPr>
              <a:defRPr sz="2000"/>
            </a:pPr>
            <a:r>
              <a:rPr dirty="0"/>
              <a:t>Market</a:t>
            </a:r>
            <a:r>
              <a:rPr lang="en-US" dirty="0"/>
              <a:t> Analysis</a:t>
            </a:r>
          </a:p>
          <a:p>
            <a:pPr>
              <a:defRPr sz="2000"/>
            </a:pPr>
            <a:r>
              <a:rPr lang="en-US" dirty="0"/>
              <a:t>Responsibilities in the team</a:t>
            </a:r>
          </a:p>
          <a:p>
            <a:pPr>
              <a:defRPr sz="2000"/>
            </a:pPr>
            <a:r>
              <a:rPr lang="en-US" dirty="0"/>
              <a:t>Decision: location of components</a:t>
            </a:r>
          </a:p>
          <a:p>
            <a:pPr>
              <a:defRPr sz="2000"/>
            </a:pPr>
            <a:r>
              <a:rPr lang="en-US" dirty="0"/>
              <a:t>Types of Drivetrain</a:t>
            </a:r>
          </a:p>
          <a:p>
            <a:pPr>
              <a:defRPr sz="2000"/>
            </a:pPr>
            <a:r>
              <a:rPr dirty="0"/>
              <a:t>Generator Technologies Overview</a:t>
            </a:r>
          </a:p>
          <a:p>
            <a:pPr>
              <a:defRPr sz="2000"/>
            </a:pPr>
            <a:r>
              <a:rPr dirty="0"/>
              <a:t>PMSG vs DFIG Comparison</a:t>
            </a:r>
          </a:p>
          <a:p>
            <a:pPr>
              <a:defRPr sz="2000"/>
            </a:pPr>
            <a:r>
              <a:rPr dirty="0"/>
              <a:t>Next Steps</a:t>
            </a:r>
          </a:p>
          <a:p>
            <a:pPr>
              <a:defRPr sz="2000"/>
            </a:pPr>
            <a:r>
              <a:rPr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166542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669864-FCC6-FC60-882E-E4EC1AEF5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F5DFB-9B62-6548-A213-B7525766F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6" y="500215"/>
            <a:ext cx="11174186" cy="590931"/>
          </a:xfrm>
        </p:spPr>
        <p:txBody>
          <a:bodyPr>
            <a:normAutofit fontScale="90000"/>
          </a:bodyPr>
          <a:lstStyle/>
          <a:p>
            <a:r>
              <a:rPr lang="en-GB" dirty="0"/>
              <a:t>Introduction </a:t>
            </a:r>
            <a:endParaRPr lang="ar-EG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CDD7F4B-81FF-64EB-E5A5-6A33ECFE71C8}"/>
              </a:ext>
            </a:extLst>
          </p:cNvPr>
          <p:cNvCxnSpPr>
            <a:cxnSpLocks/>
          </p:cNvCxnSpPr>
          <p:nvPr/>
        </p:nvCxnSpPr>
        <p:spPr>
          <a:xfrm>
            <a:off x="929148" y="1200840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" name="Picture 3">
            <a:extLst>
              <a:ext uri="{FF2B5EF4-FFF2-40B4-BE49-F238E27FC236}">
                <a16:creationId xmlns:a16="http://schemas.microsoft.com/office/drawing/2014/main" id="{9167BDF5-F716-EBCE-97A6-F2668BBB8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E2FED9-0D86-47E1-C2C5-95AA89F509D8}"/>
              </a:ext>
            </a:extLst>
          </p:cNvPr>
          <p:cNvSpPr txBox="1"/>
          <p:nvPr/>
        </p:nvSpPr>
        <p:spPr>
          <a:xfrm>
            <a:off x="929148" y="1676613"/>
            <a:ext cx="493430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Project scope:</a:t>
            </a:r>
          </a:p>
          <a:p>
            <a:r>
              <a:rPr lang="en-US" sz="2000" dirty="0"/>
              <a:t>To develop a reliable and efficient electrical drivetrain system tailored for onshore wind turbines in Syria’s renewable energy sector.</a:t>
            </a:r>
            <a:endParaRPr lang="en-GB" sz="20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760EEF9-A865-8F48-8BD6-A0190E4B8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148" y="3000052"/>
            <a:ext cx="8229600" cy="3278828"/>
          </a:xfrm>
        </p:spPr>
        <p:txBody>
          <a:bodyPr/>
          <a:lstStyle/>
          <a:p>
            <a:pPr marL="0" indent="0">
              <a:buNone/>
            </a:pPr>
            <a:endParaRPr lang="en-IN" sz="20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IN" sz="2400" dirty="0">
                <a:solidFill>
                  <a:schemeClr val="accent1"/>
                </a:solidFill>
              </a:rPr>
              <a:t>Syrian Wind Context</a:t>
            </a:r>
            <a:endParaRPr lang="en-IN" sz="2400" dirty="0"/>
          </a:p>
          <a:p>
            <a:pPr marL="0" indent="0">
              <a:buNone/>
            </a:pPr>
            <a:r>
              <a:rPr sz="2000" dirty="0"/>
              <a:t>Syria possesses considerable onshore wind resources (Homs, Quneitra, Adra, </a:t>
            </a:r>
            <a:r>
              <a:rPr sz="2000" dirty="0" err="1"/>
              <a:t>Hassia</a:t>
            </a:r>
            <a:r>
              <a:rPr sz="2000" dirty="0"/>
              <a:t>).</a:t>
            </a:r>
          </a:p>
          <a:p>
            <a:pPr marL="0" indent="0">
              <a:buNone/>
            </a:pPr>
            <a:r>
              <a:rPr sz="2000" dirty="0"/>
              <a:t>• Recent tenders announced for 100–200 MW projects.</a:t>
            </a:r>
          </a:p>
          <a:p>
            <a:pPr marL="0" indent="0">
              <a:buNone/>
            </a:pPr>
            <a:r>
              <a:rPr sz="2000" dirty="0"/>
              <a:t>• Early pilot projects in Quneitra and feasibility studies in Homs.</a:t>
            </a:r>
          </a:p>
          <a:p>
            <a:pPr marL="0" indent="0">
              <a:buNone/>
            </a:pPr>
            <a:r>
              <a:rPr sz="2000" dirty="0"/>
              <a:t>• Drivetrain design must reflect weak grid condition</a:t>
            </a:r>
            <a:r>
              <a:rPr lang="en-IN" sz="2000" dirty="0"/>
              <a:t>s</a:t>
            </a:r>
            <a:r>
              <a:rPr sz="2000" dirty="0"/>
              <a:t> and</a:t>
            </a:r>
            <a:r>
              <a:rPr lang="en-IN" sz="2000" dirty="0"/>
              <a:t> </a:t>
            </a:r>
            <a:r>
              <a:rPr sz="2000" dirty="0"/>
              <a:t>maintenance</a:t>
            </a:r>
            <a:r>
              <a:rPr lang="en-IN" sz="2000" dirty="0"/>
              <a:t> challenges</a:t>
            </a:r>
            <a:r>
              <a:rPr dirty="0"/>
              <a:t>.</a:t>
            </a:r>
          </a:p>
        </p:txBody>
      </p:sp>
      <p:pic>
        <p:nvPicPr>
          <p:cNvPr id="13" name="Google Shape;91;p4">
            <a:extLst>
              <a:ext uri="{FF2B5EF4-FFF2-40B4-BE49-F238E27FC236}">
                <a16:creationId xmlns:a16="http://schemas.microsoft.com/office/drawing/2014/main" id="{4B17A5C1-E3ED-5B67-CECC-443FC6D136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26839" y="1652378"/>
            <a:ext cx="1826663" cy="160000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ZoneTexte 11">
            <a:extLst>
              <a:ext uri="{FF2B5EF4-FFF2-40B4-BE49-F238E27FC236}">
                <a16:creationId xmlns:a16="http://schemas.microsoft.com/office/drawing/2014/main" id="{B9E3B435-E3F2-D502-8CE6-725E493A4CB1}"/>
              </a:ext>
            </a:extLst>
          </p:cNvPr>
          <p:cNvSpPr txBox="1"/>
          <p:nvPr/>
        </p:nvSpPr>
        <p:spPr>
          <a:xfrm>
            <a:off x="9063819" y="3197490"/>
            <a:ext cx="21990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400" u="sng"/>
            </a:lvl1pPr>
          </a:lstStyle>
          <a:p>
            <a:r>
              <a:rPr lang="en-US" sz="1200" dirty="0"/>
              <a:t>Source: www.ge.com/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B577051-2DDE-8F01-62AE-000CDB0FD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3</a:t>
            </a:fld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A54ED8B-D5C0-6A67-F3FD-2A8DC02A3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</p:spTree>
    <p:extLst>
      <p:ext uri="{BB962C8B-B14F-4D97-AF65-F5344CB8AC3E}">
        <p14:creationId xmlns:p14="http://schemas.microsoft.com/office/powerpoint/2010/main" val="3858544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D458D-4F2B-A2B5-958C-6307EB263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739" y="495713"/>
            <a:ext cx="11174186" cy="590931"/>
          </a:xfrm>
        </p:spPr>
        <p:txBody>
          <a:bodyPr>
            <a:normAutofit fontScale="90000"/>
          </a:bodyPr>
          <a:lstStyle/>
          <a:p>
            <a:r>
              <a:rPr lang="en-GB" dirty="0"/>
              <a:t>Market analysis</a:t>
            </a:r>
            <a:endParaRPr lang="ar-EG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348DF3E-2171-ADE1-E662-18D85FE4E41B}"/>
              </a:ext>
            </a:extLst>
          </p:cNvPr>
          <p:cNvCxnSpPr>
            <a:cxnSpLocks/>
          </p:cNvCxnSpPr>
          <p:nvPr/>
        </p:nvCxnSpPr>
        <p:spPr>
          <a:xfrm>
            <a:off x="833936" y="1139404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0FCABE-A99E-B5BC-1801-4D00C783C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936" y="1542684"/>
            <a:ext cx="11561807" cy="4770098"/>
          </a:xfrm>
        </p:spPr>
        <p:txBody>
          <a:bodyPr/>
          <a:lstStyle/>
          <a:p>
            <a:pPr marL="0" indent="0">
              <a:buNone/>
            </a:pPr>
            <a:r>
              <a:rPr lang="en-GB" sz="2400" b="1" dirty="0">
                <a:solidFill>
                  <a:schemeClr val="accent2"/>
                </a:solidFill>
              </a:rPr>
              <a:t>Key players: </a:t>
            </a:r>
            <a:r>
              <a:rPr lang="en-GB" sz="2400" dirty="0">
                <a:solidFill>
                  <a:schemeClr val="tx1"/>
                </a:solidFill>
              </a:rPr>
              <a:t>“Production and supply of electrical drivetrain components “</a:t>
            </a:r>
          </a:p>
          <a:p>
            <a:pPr marL="0" indent="0">
              <a:buNone/>
            </a:pPr>
            <a:endParaRPr lang="en-GB" sz="24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en-GB" sz="2400" b="1" dirty="0">
              <a:solidFill>
                <a:schemeClr val="accent2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8BE4E59-77D9-297F-9DC6-FD618A52B2B0}"/>
              </a:ext>
            </a:extLst>
          </p:cNvPr>
          <p:cNvSpPr txBox="1"/>
          <p:nvPr/>
        </p:nvSpPr>
        <p:spPr>
          <a:xfrm>
            <a:off x="695739" y="2126975"/>
            <a:ext cx="740009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</a:lvl1pPr>
          </a:lstStyle>
          <a:p>
            <a:r>
              <a:rPr lang="en-US" sz="2000" b="1" dirty="0"/>
              <a:t>Local Context:</a:t>
            </a:r>
            <a:r>
              <a:rPr lang="en-US" sz="2000" dirty="0"/>
              <a:t> Syria has no large domestic turbine manufacturers, so reliance on imports &amp; partnerships is essential.</a:t>
            </a:r>
          </a:p>
          <a:p>
            <a:pPr marL="0" indent="0">
              <a:buNone/>
            </a:pPr>
            <a:endParaRPr lang="ar-EG" altLang="ar-EG" sz="2000" dirty="0"/>
          </a:p>
          <a:p>
            <a:r>
              <a:rPr lang="fr-FR" altLang="ar-EG" sz="2000" dirty="0"/>
              <a:t> </a:t>
            </a:r>
            <a:r>
              <a:rPr lang="en-US" sz="2000" b="1" dirty="0"/>
              <a:t>International Developers:</a:t>
            </a:r>
            <a:r>
              <a:rPr lang="en-US" sz="2000" dirty="0"/>
              <a:t> Siemens Gamesa, GE </a:t>
            </a:r>
            <a:r>
              <a:rPr lang="en-US" sz="2000" dirty="0" err="1"/>
              <a:t>Vernova</a:t>
            </a:r>
            <a:r>
              <a:rPr lang="en-US" sz="2000" dirty="0"/>
              <a:t>, Nordex, Vestas (potential entrants).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b="1" dirty="0"/>
              <a:t>Recent Deals:</a:t>
            </a:r>
            <a:r>
              <a:rPr lang="en-US" sz="2000" dirty="0"/>
              <a:t> ACWA Power signed </a:t>
            </a:r>
            <a:r>
              <a:rPr lang="en-US" sz="2000" b="1" dirty="0"/>
              <a:t>2.5 GW renewable MOU (1 GW solar, 1.5 GW wind, with storage)</a:t>
            </a:r>
            <a:r>
              <a:rPr lang="en-US" sz="2000" dirty="0"/>
              <a:t> in 2025.</a:t>
            </a:r>
            <a:endParaRPr lang="fr-FR" altLang="ar-EG" sz="2000" dirty="0"/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9726D242-F908-14E4-6698-1ACBDD813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8B0DD-B317-2CC6-732A-A81235526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4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C610E7-93AF-51A3-298D-B3CE1E735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</p:spTree>
    <p:extLst>
      <p:ext uri="{BB962C8B-B14F-4D97-AF65-F5344CB8AC3E}">
        <p14:creationId xmlns:p14="http://schemas.microsoft.com/office/powerpoint/2010/main" val="1425521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D458D-4F2B-A2B5-958C-6307EB263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6" y="500215"/>
            <a:ext cx="11174186" cy="590931"/>
          </a:xfrm>
        </p:spPr>
        <p:txBody>
          <a:bodyPr>
            <a:normAutofit fontScale="90000"/>
          </a:bodyPr>
          <a:lstStyle/>
          <a:p>
            <a:r>
              <a:rPr lang="en-GB" dirty="0"/>
              <a:t>Market analysis</a:t>
            </a:r>
            <a:endParaRPr lang="ar-EG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348DF3E-2171-ADE1-E662-18D85FE4E41B}"/>
              </a:ext>
            </a:extLst>
          </p:cNvPr>
          <p:cNvCxnSpPr>
            <a:cxnSpLocks/>
          </p:cNvCxnSpPr>
          <p:nvPr/>
        </p:nvCxnSpPr>
        <p:spPr>
          <a:xfrm>
            <a:off x="929148" y="1200840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6BEBD5-E1ED-BF13-6CF0-95BF278BA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b="1" dirty="0">
                <a:solidFill>
                  <a:schemeClr val="accent2"/>
                </a:solidFill>
              </a:rPr>
              <a:t>Government policies: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BC402EDD-55EF-BC53-2C8F-4CE7ECD21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8E8F93A-3BE0-E6EA-1DDF-DC0D53E6E5A2}"/>
              </a:ext>
            </a:extLst>
          </p:cNvPr>
          <p:cNvSpPr txBox="1"/>
          <p:nvPr/>
        </p:nvSpPr>
        <p:spPr>
          <a:xfrm>
            <a:off x="560122" y="2302484"/>
            <a:ext cx="609765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Syrian Ministry of Electricity issued </a:t>
            </a:r>
            <a:r>
              <a:rPr lang="en-US" b="1" dirty="0"/>
              <a:t>100–200 MW wind tenders</a:t>
            </a:r>
            <a:r>
              <a:rPr lang="en-US" dirty="0"/>
              <a:t> in 2025.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International aid: </a:t>
            </a:r>
            <a:r>
              <a:rPr lang="en-US" dirty="0"/>
              <a:t>World Bank, UNDP, NGOs financing hybrid and microgrid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Long-term aim: </a:t>
            </a:r>
            <a:r>
              <a:rPr lang="en-US" dirty="0"/>
              <a:t>Diversify from fossil fuels, stabilize weak grid, integrate renewables.</a:t>
            </a:r>
          </a:p>
        </p:txBody>
      </p:sp>
      <p:pic>
        <p:nvPicPr>
          <p:cNvPr id="10" name="Picture 7">
            <a:extLst>
              <a:ext uri="{FF2B5EF4-FFF2-40B4-BE49-F238E27FC236}">
                <a16:creationId xmlns:a16="http://schemas.microsoft.com/office/drawing/2014/main" id="{E8145D69-44F3-3500-132E-5CFEA82D6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822" y="1804883"/>
            <a:ext cx="4868300" cy="3993177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41297D44-E4C9-5E21-FE42-BFE6A7558B47}"/>
              </a:ext>
            </a:extLst>
          </p:cNvPr>
          <p:cNvSpPr txBox="1"/>
          <p:nvPr/>
        </p:nvSpPr>
        <p:spPr>
          <a:xfrm>
            <a:off x="7079609" y="5817640"/>
            <a:ext cx="504069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Iberdrola awarded up to 200MW by German forest manager</a:t>
            </a:r>
          </a:p>
          <a:p>
            <a:r>
              <a:rPr lang="en-GB" sz="105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| </a:t>
            </a:r>
            <a:r>
              <a:rPr lang="en-GB" sz="1050" dirty="0" err="1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Windpower</a:t>
            </a:r>
            <a:r>
              <a:rPr lang="en-GB" sz="105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Monthly</a:t>
            </a:r>
            <a:endParaRPr lang="en-US" sz="10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9F511-3DC2-E1DD-66E4-4316C555A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5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A4E2E-7AD1-C28F-AB03-8F23DD715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</p:spTree>
    <p:extLst>
      <p:ext uri="{BB962C8B-B14F-4D97-AF65-F5344CB8AC3E}">
        <p14:creationId xmlns:p14="http://schemas.microsoft.com/office/powerpoint/2010/main" val="1597837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D3A37-7DF9-338A-31C3-75179698B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E6569-5A6C-79CE-43F0-0D1650C4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6" y="500215"/>
            <a:ext cx="11174186" cy="590931"/>
          </a:xfrm>
        </p:spPr>
        <p:txBody>
          <a:bodyPr>
            <a:normAutofit fontScale="90000"/>
          </a:bodyPr>
          <a:lstStyle/>
          <a:p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Calibri"/>
                <a:cs typeface="Calibri"/>
                <a:sym typeface="Calibri"/>
              </a:rPr>
              <a:t>Responsibilities in the team</a:t>
            </a:r>
            <a:endParaRPr lang="ar-EG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E46D072-9A29-71D0-105C-50FB231937CE}"/>
              </a:ext>
            </a:extLst>
          </p:cNvPr>
          <p:cNvCxnSpPr>
            <a:cxnSpLocks/>
          </p:cNvCxnSpPr>
          <p:nvPr/>
        </p:nvCxnSpPr>
        <p:spPr>
          <a:xfrm>
            <a:off x="929148" y="1200840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CAC585-5000-C83C-33DD-CCA5549E7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b="1" dirty="0">
                <a:solidFill>
                  <a:schemeClr val="accent2"/>
                </a:solidFill>
              </a:rPr>
              <a:t>Electrical drivetrain components:</a:t>
            </a:r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8FA9E7BA-B920-E4F9-87A7-856B5053A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A628DC7-49FF-072F-EF7F-7D56096D459A}"/>
              </a:ext>
            </a:extLst>
          </p:cNvPr>
          <p:cNvSpPr txBox="1"/>
          <p:nvPr/>
        </p:nvSpPr>
        <p:spPr>
          <a:xfrm>
            <a:off x="534226" y="2471676"/>
            <a:ext cx="856007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GB" sz="2800" dirty="0"/>
              <a:t>Generators : Girish Padalkar</a:t>
            </a:r>
          </a:p>
          <a:p>
            <a:endParaRPr lang="en-GB" sz="2800" dirty="0"/>
          </a:p>
          <a:p>
            <a:pPr marL="342900" indent="-342900">
              <a:buFontTx/>
              <a:buChar char="-"/>
            </a:pPr>
            <a:r>
              <a:rPr lang="en-GB" sz="2800" dirty="0"/>
              <a:t>Transformers : Vishranti Patil</a:t>
            </a:r>
          </a:p>
          <a:p>
            <a:endParaRPr lang="en-GB" sz="2800" dirty="0"/>
          </a:p>
          <a:p>
            <a:pPr marL="342900" indent="-342900">
              <a:buFontTx/>
              <a:buChar char="-"/>
            </a:pPr>
            <a:r>
              <a:rPr lang="en-GB" sz="2800" dirty="0"/>
              <a:t>Converters : Aishwarya Vijayan</a:t>
            </a:r>
          </a:p>
          <a:p>
            <a:endParaRPr lang="en-GB" sz="2800" dirty="0"/>
          </a:p>
          <a:p>
            <a:pPr marL="342900" indent="-342900">
              <a:buFontTx/>
              <a:buChar char="-"/>
            </a:pPr>
            <a:r>
              <a:rPr lang="en-GB" sz="2800" dirty="0"/>
              <a:t>Cables &amp; switch gears : Cristina Vergara </a:t>
            </a:r>
          </a:p>
        </p:txBody>
      </p:sp>
      <p:pic>
        <p:nvPicPr>
          <p:cNvPr id="5" name="Google Shape;109;g282c242047a_0_54">
            <a:extLst>
              <a:ext uri="{FF2B5EF4-FFF2-40B4-BE49-F238E27FC236}">
                <a16:creationId xmlns:a16="http://schemas.microsoft.com/office/drawing/2014/main" id="{62C49884-A90C-FE70-07DA-2CA5A090038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2035" y="2231909"/>
            <a:ext cx="1053548" cy="91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8;g282c242047a_0_54">
            <a:extLst>
              <a:ext uri="{FF2B5EF4-FFF2-40B4-BE49-F238E27FC236}">
                <a16:creationId xmlns:a16="http://schemas.microsoft.com/office/drawing/2014/main" id="{8862B220-0B09-01FA-D66D-7FB18CBC42D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50077" y="3201769"/>
            <a:ext cx="2048200" cy="79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07;g282c242047a_0_54">
            <a:extLst>
              <a:ext uri="{FF2B5EF4-FFF2-40B4-BE49-F238E27FC236}">
                <a16:creationId xmlns:a16="http://schemas.microsoft.com/office/drawing/2014/main" id="{2E923684-0604-D10F-5535-D96A2E03A3D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06695" y="3933666"/>
            <a:ext cx="978888" cy="969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10;g282c242047a_0_54">
            <a:extLst>
              <a:ext uri="{FF2B5EF4-FFF2-40B4-BE49-F238E27FC236}">
                <a16:creationId xmlns:a16="http://schemas.microsoft.com/office/drawing/2014/main" id="{D8E6D059-53F5-182F-7A7C-EA42B6B0219D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65604" y="4808666"/>
            <a:ext cx="616226" cy="82646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12C907-376A-B55F-B4EE-5080F67C5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6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8E700C-7078-DEF2-8D08-BA5CAB608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</p:spTree>
    <p:extLst>
      <p:ext uri="{BB962C8B-B14F-4D97-AF65-F5344CB8AC3E}">
        <p14:creationId xmlns:p14="http://schemas.microsoft.com/office/powerpoint/2010/main" val="2846649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8389F-760A-B148-2C1A-B8D2C8693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0C561-F6DB-0C0F-16E7-D772CBCB6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6" y="500215"/>
            <a:ext cx="11174186" cy="590931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ym typeface="Calibri"/>
              </a:rPr>
              <a:t>Decision: location of components</a:t>
            </a:r>
            <a:endParaRPr lang="ar-EG" sz="4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A5BF2EA-A844-4B9A-5032-B733B720991C}"/>
              </a:ext>
            </a:extLst>
          </p:cNvPr>
          <p:cNvCxnSpPr>
            <a:cxnSpLocks/>
          </p:cNvCxnSpPr>
          <p:nvPr/>
        </p:nvCxnSpPr>
        <p:spPr>
          <a:xfrm>
            <a:off x="929148" y="1200840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Picture 3">
            <a:extLst>
              <a:ext uri="{FF2B5EF4-FFF2-40B4-BE49-F238E27FC236}">
                <a16:creationId xmlns:a16="http://schemas.microsoft.com/office/drawing/2014/main" id="{1B76728B-5ACB-7089-A8D4-9B6C8C7B09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Google Shape;87;g288d85418f7_0_8">
            <a:extLst>
              <a:ext uri="{FF2B5EF4-FFF2-40B4-BE49-F238E27FC236}">
                <a16:creationId xmlns:a16="http://schemas.microsoft.com/office/drawing/2014/main" id="{929DF0E6-E121-F536-5B2D-2946F0C16936}"/>
              </a:ext>
            </a:extLst>
          </p:cNvPr>
          <p:cNvSpPr/>
          <p:nvPr/>
        </p:nvSpPr>
        <p:spPr>
          <a:xfrm>
            <a:off x="6236200" y="5082625"/>
            <a:ext cx="1767900" cy="1107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88;g288d85418f7_0_8">
            <a:extLst>
              <a:ext uri="{FF2B5EF4-FFF2-40B4-BE49-F238E27FC236}">
                <a16:creationId xmlns:a16="http://schemas.microsoft.com/office/drawing/2014/main" id="{30C67AA6-04B6-B466-1757-D6014422417B}"/>
              </a:ext>
            </a:extLst>
          </p:cNvPr>
          <p:cNvSpPr/>
          <p:nvPr/>
        </p:nvSpPr>
        <p:spPr>
          <a:xfrm>
            <a:off x="2654799" y="2825500"/>
            <a:ext cx="7135243" cy="2255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89;g288d85418f7_0_8">
            <a:extLst>
              <a:ext uri="{FF2B5EF4-FFF2-40B4-BE49-F238E27FC236}">
                <a16:creationId xmlns:a16="http://schemas.microsoft.com/office/drawing/2014/main" id="{79E69FBF-2508-4043-6AF8-94D2A27693C8}"/>
              </a:ext>
            </a:extLst>
          </p:cNvPr>
          <p:cNvSpPr/>
          <p:nvPr/>
        </p:nvSpPr>
        <p:spPr>
          <a:xfrm>
            <a:off x="2868175" y="3480825"/>
            <a:ext cx="2438400" cy="990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mechanical drivetrain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90;g288d85418f7_0_8">
            <a:extLst>
              <a:ext uri="{FF2B5EF4-FFF2-40B4-BE49-F238E27FC236}">
                <a16:creationId xmlns:a16="http://schemas.microsoft.com/office/drawing/2014/main" id="{3A3C76CB-BB84-E47D-D064-D7B80E81CFBB}"/>
              </a:ext>
            </a:extLst>
          </p:cNvPr>
          <p:cNvSpPr/>
          <p:nvPr/>
        </p:nvSpPr>
        <p:spPr>
          <a:xfrm>
            <a:off x="5436084" y="3473175"/>
            <a:ext cx="1234500" cy="1005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SG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1;g288d85418f7_0_8">
            <a:extLst>
              <a:ext uri="{FF2B5EF4-FFF2-40B4-BE49-F238E27FC236}">
                <a16:creationId xmlns:a16="http://schemas.microsoft.com/office/drawing/2014/main" id="{51F2B260-9F4C-93E5-4F39-E34A5D455561}"/>
              </a:ext>
            </a:extLst>
          </p:cNvPr>
          <p:cNvSpPr/>
          <p:nvPr/>
        </p:nvSpPr>
        <p:spPr>
          <a:xfrm>
            <a:off x="8153400" y="3473175"/>
            <a:ext cx="1447800" cy="1005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Transformer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2;g288d85418f7_0_8">
            <a:extLst>
              <a:ext uri="{FF2B5EF4-FFF2-40B4-BE49-F238E27FC236}">
                <a16:creationId xmlns:a16="http://schemas.microsoft.com/office/drawing/2014/main" id="{B68F248B-B1A3-7AC3-8922-EF435FF92012}"/>
              </a:ext>
            </a:extLst>
          </p:cNvPr>
          <p:cNvSpPr/>
          <p:nvPr/>
        </p:nvSpPr>
        <p:spPr>
          <a:xfrm>
            <a:off x="1740425" y="1347225"/>
            <a:ext cx="746700" cy="2255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3;g288d85418f7_0_8">
            <a:extLst>
              <a:ext uri="{FF2B5EF4-FFF2-40B4-BE49-F238E27FC236}">
                <a16:creationId xmlns:a16="http://schemas.microsoft.com/office/drawing/2014/main" id="{A98FDC9F-61C8-3720-9CEC-98E6D9A2604D}"/>
              </a:ext>
            </a:extLst>
          </p:cNvPr>
          <p:cNvSpPr/>
          <p:nvPr/>
        </p:nvSpPr>
        <p:spPr>
          <a:xfrm>
            <a:off x="1740425" y="4203350"/>
            <a:ext cx="746700" cy="2255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4;g288d85418f7_0_8">
            <a:extLst>
              <a:ext uri="{FF2B5EF4-FFF2-40B4-BE49-F238E27FC236}">
                <a16:creationId xmlns:a16="http://schemas.microsoft.com/office/drawing/2014/main" id="{4217E652-38A4-AFC0-380D-E0A2F3D8EC55}"/>
              </a:ext>
            </a:extLst>
          </p:cNvPr>
          <p:cNvSpPr/>
          <p:nvPr/>
        </p:nvSpPr>
        <p:spPr>
          <a:xfrm rot="-5400000">
            <a:off x="1092575" y="3239125"/>
            <a:ext cx="1386900" cy="14022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5;g288d85418f7_0_8">
            <a:extLst>
              <a:ext uri="{FF2B5EF4-FFF2-40B4-BE49-F238E27FC236}">
                <a16:creationId xmlns:a16="http://schemas.microsoft.com/office/drawing/2014/main" id="{16018E58-EF52-5FF9-7170-C1DFC1C38ECC}"/>
              </a:ext>
            </a:extLst>
          </p:cNvPr>
          <p:cNvSpPr/>
          <p:nvPr/>
        </p:nvSpPr>
        <p:spPr>
          <a:xfrm>
            <a:off x="6800096" y="3473175"/>
            <a:ext cx="1234500" cy="1005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Converter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96;g288d85418f7_0_8">
            <a:extLst>
              <a:ext uri="{FF2B5EF4-FFF2-40B4-BE49-F238E27FC236}">
                <a16:creationId xmlns:a16="http://schemas.microsoft.com/office/drawing/2014/main" id="{20AA6EC7-9019-14D3-32F0-230A94238B58}"/>
              </a:ext>
            </a:extLst>
          </p:cNvPr>
          <p:cNvSpPr/>
          <p:nvPr/>
        </p:nvSpPr>
        <p:spPr>
          <a:xfrm>
            <a:off x="8153400" y="5225625"/>
            <a:ext cx="1378230" cy="1005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Switchgear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97;g288d85418f7_0_8">
            <a:extLst>
              <a:ext uri="{FF2B5EF4-FFF2-40B4-BE49-F238E27FC236}">
                <a16:creationId xmlns:a16="http://schemas.microsoft.com/office/drawing/2014/main" id="{F05167CB-1727-92AB-6A3B-9037BB560F37}"/>
              </a:ext>
            </a:extLst>
          </p:cNvPr>
          <p:cNvSpPr/>
          <p:nvPr/>
        </p:nvSpPr>
        <p:spPr>
          <a:xfrm>
            <a:off x="9576742" y="5359150"/>
            <a:ext cx="213300" cy="952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9C075CFC-3746-68A5-7DCD-AEAB9BA22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7</a:t>
            </a:fld>
            <a:endParaRPr lang="en-US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CE632B63-22F9-D055-ED63-F98FCEAC8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</p:spTree>
    <p:extLst>
      <p:ext uri="{BB962C8B-B14F-4D97-AF65-F5344CB8AC3E}">
        <p14:creationId xmlns:p14="http://schemas.microsoft.com/office/powerpoint/2010/main" val="3416219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69FD0-7E1C-0FC6-3CCD-18C28EDB3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AF55A-ACC0-AFE2-B18D-E7CE23209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6" y="500215"/>
            <a:ext cx="11174186" cy="590931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ym typeface="Calibri"/>
              </a:rPr>
              <a:t>Types of Drivetrain</a:t>
            </a:r>
            <a:endParaRPr lang="ar-EG" sz="4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3EBB2B-97E4-CE20-4911-F63FDCF90AE9}"/>
              </a:ext>
            </a:extLst>
          </p:cNvPr>
          <p:cNvCxnSpPr>
            <a:cxnSpLocks/>
          </p:cNvCxnSpPr>
          <p:nvPr/>
        </p:nvCxnSpPr>
        <p:spPr>
          <a:xfrm>
            <a:off x="929148" y="1200840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Picture 3">
            <a:extLst>
              <a:ext uri="{FF2B5EF4-FFF2-40B4-BE49-F238E27FC236}">
                <a16:creationId xmlns:a16="http://schemas.microsoft.com/office/drawing/2014/main" id="{F73E5A5A-46BC-C5D3-A0AD-DC1C516E75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EB9B3EF-0CB0-648B-FDEC-FBF282A6A9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33703" y="2143812"/>
            <a:ext cx="4981103" cy="3124471"/>
          </a:xfrm>
          <a:prstGeom prst="rect">
            <a:avLst/>
          </a:prstGeom>
        </p:spPr>
      </p:pic>
      <p:sp>
        <p:nvSpPr>
          <p:cNvPr id="11" name="ZoneTexte 11">
            <a:extLst>
              <a:ext uri="{FF2B5EF4-FFF2-40B4-BE49-F238E27FC236}">
                <a16:creationId xmlns:a16="http://schemas.microsoft.com/office/drawing/2014/main" id="{CF600298-3A8A-42E4-90B5-E1E17F7C7C48}"/>
              </a:ext>
            </a:extLst>
          </p:cNvPr>
          <p:cNvSpPr txBox="1"/>
          <p:nvPr/>
        </p:nvSpPr>
        <p:spPr>
          <a:xfrm>
            <a:off x="6733703" y="5288705"/>
            <a:ext cx="5040697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</a:t>
            </a:r>
            <a:r>
              <a:rPr lang="en-GB" sz="1050" dirty="0"/>
              <a:t> </a:t>
            </a:r>
            <a:r>
              <a:rPr lang="en-US" sz="1050" dirty="0"/>
              <a:t>Wind Energy Science (WES)</a:t>
            </a:r>
          </a:p>
        </p:txBody>
      </p:sp>
      <p:sp>
        <p:nvSpPr>
          <p:cNvPr id="12" name="Google Shape;156;g288d85418f7_0_0">
            <a:extLst>
              <a:ext uri="{FF2B5EF4-FFF2-40B4-BE49-F238E27FC236}">
                <a16:creationId xmlns:a16="http://schemas.microsoft.com/office/drawing/2014/main" id="{FD93C48F-0FD5-C4AA-7204-8CB69376946D}"/>
              </a:ext>
            </a:extLst>
          </p:cNvPr>
          <p:cNvSpPr txBox="1">
            <a:spLocks/>
          </p:cNvSpPr>
          <p:nvPr/>
        </p:nvSpPr>
        <p:spPr>
          <a:xfrm>
            <a:off x="863108" y="1739761"/>
            <a:ext cx="5895503" cy="4770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SzPts val="1800"/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chemeClr val="accent2"/>
                </a:solidFill>
              </a:rPr>
              <a:t>The two primary categories of drivetrain 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n-US" sz="2000" b="1" dirty="0"/>
              <a:t>1. Geared Drivetrain Systems </a:t>
            </a:r>
            <a:r>
              <a:rPr lang="en-US" sz="2000" dirty="0"/>
              <a:t>: 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SzPts val="1800"/>
              <a:buFont typeface="+mj-lt"/>
              <a:buAutoNum type="alphaUcPeriod"/>
            </a:pPr>
            <a:r>
              <a:rPr lang="en-US" sz="2000" dirty="0"/>
              <a:t>Doubly Fed Induction Generators (DFIG)</a:t>
            </a:r>
          </a:p>
          <a:p>
            <a:pPr marL="457200" indent="-457200">
              <a:lnSpc>
                <a:spcPct val="150000"/>
              </a:lnSpc>
              <a:spcBef>
                <a:spcPts val="0"/>
              </a:spcBef>
              <a:buSzPts val="1800"/>
              <a:buFont typeface="+mj-lt"/>
              <a:buAutoNum type="alphaUcPeriod"/>
            </a:pPr>
            <a:r>
              <a:rPr lang="en-US" sz="2000" dirty="0"/>
              <a:t>Generators with Full-Power Converters (GFPC)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SzPts val="1800"/>
              <a:buNone/>
            </a:pPr>
            <a:r>
              <a:rPr lang="en-US" sz="2000" b="1" dirty="0"/>
              <a:t>2. Direct-Drive Systems:</a:t>
            </a:r>
            <a:r>
              <a:rPr lang="en-US" sz="2000" dirty="0"/>
              <a:t> These </a:t>
            </a:r>
            <a:r>
              <a:rPr lang="en-US" sz="2000" b="1" dirty="0"/>
              <a:t>eliminate the gearbox</a:t>
            </a:r>
            <a:r>
              <a:rPr lang="en-US" sz="2000" dirty="0"/>
              <a:t>, connecting the rotor directly to a low-speed, high-torque generator. ((Permanent Magnet Synchronous Generators (PMSG))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F4C8F6C-6512-F9AC-9B21-5B21CD32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8</a:t>
            </a:fld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1E112575-4618-2ABD-C603-49A9D2B7F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</p:spTree>
    <p:extLst>
      <p:ext uri="{BB962C8B-B14F-4D97-AF65-F5344CB8AC3E}">
        <p14:creationId xmlns:p14="http://schemas.microsoft.com/office/powerpoint/2010/main" val="719173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3ECAA-C298-7D2B-721A-4EE5B7A6D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850AE-559E-A0F4-1207-F64DDAC27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6" y="500215"/>
            <a:ext cx="11174186" cy="590931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ym typeface="Calibri"/>
              </a:rPr>
              <a:t>Generator Technologies Overview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0A072D5-1FF9-A219-12B4-D8E873F298DF}"/>
              </a:ext>
            </a:extLst>
          </p:cNvPr>
          <p:cNvCxnSpPr>
            <a:cxnSpLocks/>
          </p:cNvCxnSpPr>
          <p:nvPr/>
        </p:nvCxnSpPr>
        <p:spPr>
          <a:xfrm>
            <a:off x="929148" y="1200840"/>
            <a:ext cx="9780311" cy="0"/>
          </a:xfrm>
          <a:prstGeom prst="line">
            <a:avLst/>
          </a:prstGeom>
          <a:ln w="762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Picture 3">
            <a:extLst>
              <a:ext uri="{FF2B5EF4-FFF2-40B4-BE49-F238E27FC236}">
                <a16:creationId xmlns:a16="http://schemas.microsoft.com/office/drawing/2014/main" id="{C86F6842-B66B-8DEF-CC21-5620CA69F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743" y="180571"/>
            <a:ext cx="1720564" cy="13621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B06930F-6044-6A26-169E-81D61A219A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293607"/>
              </p:ext>
            </p:extLst>
          </p:nvPr>
        </p:nvGraphicFramePr>
        <p:xfrm>
          <a:off x="1664091" y="1745898"/>
          <a:ext cx="8054802" cy="362446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84934">
                  <a:extLst>
                    <a:ext uri="{9D8B030D-6E8A-4147-A177-3AD203B41FA5}">
                      <a16:colId xmlns:a16="http://schemas.microsoft.com/office/drawing/2014/main" val="365524656"/>
                    </a:ext>
                  </a:extLst>
                </a:gridCol>
                <a:gridCol w="2684934">
                  <a:extLst>
                    <a:ext uri="{9D8B030D-6E8A-4147-A177-3AD203B41FA5}">
                      <a16:colId xmlns:a16="http://schemas.microsoft.com/office/drawing/2014/main" val="3212644052"/>
                    </a:ext>
                  </a:extLst>
                </a:gridCol>
                <a:gridCol w="2684934">
                  <a:extLst>
                    <a:ext uri="{9D8B030D-6E8A-4147-A177-3AD203B41FA5}">
                      <a16:colId xmlns:a16="http://schemas.microsoft.com/office/drawing/2014/main" val="3204914938"/>
                    </a:ext>
                  </a:extLst>
                </a:gridCol>
              </a:tblGrid>
              <a:tr h="381523">
                <a:tc>
                  <a:txBody>
                    <a:bodyPr/>
                    <a:lstStyle/>
                    <a:p>
                      <a:r>
                        <a:rPr lang="en-US" dirty="0"/>
                        <a:t>Generator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Converter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54449"/>
                  </a:ext>
                </a:extLst>
              </a:tr>
              <a:tr h="953807">
                <a:tc>
                  <a:txBody>
                    <a:bodyPr/>
                    <a:lstStyle/>
                    <a:p>
                      <a:r>
                        <a:rPr lang="en-US" dirty="0"/>
                        <a:t>PMSG/PESG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Permanent Magnet or Excited Synchronous Generator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Full-scale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012315"/>
                  </a:ext>
                </a:extLst>
              </a:tr>
              <a:tr h="953807">
                <a:tc>
                  <a:txBody>
                    <a:bodyPr/>
                    <a:lstStyle/>
                    <a:p>
                      <a:r>
                        <a:rPr lang="en-US" dirty="0"/>
                        <a:t>FESG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Field Excited Synchronous Generator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No converter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2072461"/>
                  </a:ext>
                </a:extLst>
              </a:tr>
              <a:tr h="667665">
                <a:tc>
                  <a:txBody>
                    <a:bodyPr/>
                    <a:lstStyle/>
                    <a:p>
                      <a:r>
                        <a:rPr lang="en-US" dirty="0"/>
                        <a:t>SCIG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Squirrel Cage Induction Generator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No converter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4608217"/>
                  </a:ext>
                </a:extLst>
              </a:tr>
              <a:tr h="667665">
                <a:tc>
                  <a:txBody>
                    <a:bodyPr/>
                    <a:lstStyle/>
                    <a:p>
                      <a:r>
                        <a:rPr lang="en-US" dirty="0"/>
                        <a:t>DFIG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Doubly-Fed Induction Generator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Partial-scale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4205588"/>
                  </a:ext>
                </a:extLst>
              </a:tr>
            </a:tbl>
          </a:graphicData>
        </a:graphic>
      </p:graphicFrame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F85911A-4E7F-75FF-F5B0-F0C1E9572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B56D-578C-4113-AD5D-B61AFCF5A755}" type="slidenum">
              <a:rPr lang="en-US" smtClean="0"/>
              <a:t>9</a:t>
            </a:fld>
            <a:endParaRPr lang="en-US"/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258D5D8-0119-A186-D258-F548081CD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30/09/2025</a:t>
            </a:r>
          </a:p>
        </p:txBody>
      </p:sp>
    </p:spTree>
    <p:extLst>
      <p:ext uri="{BB962C8B-B14F-4D97-AF65-F5344CB8AC3E}">
        <p14:creationId xmlns:p14="http://schemas.microsoft.com/office/powerpoint/2010/main" val="2248960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284</TotalTime>
  <Words>662</Words>
  <Application>Microsoft Office PowerPoint</Application>
  <PresentationFormat>Widescreen</PresentationFormat>
  <Paragraphs>156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Univers Condensed Light</vt:lpstr>
      <vt:lpstr>Office Theme</vt:lpstr>
      <vt:lpstr>WEC Development Project</vt:lpstr>
      <vt:lpstr>Agenda</vt:lpstr>
      <vt:lpstr>Introduction </vt:lpstr>
      <vt:lpstr>Market analysis</vt:lpstr>
      <vt:lpstr>Market analysis</vt:lpstr>
      <vt:lpstr>Responsibilities in the team</vt:lpstr>
      <vt:lpstr>Decision: location of components</vt:lpstr>
      <vt:lpstr>Types of Drivetrain</vt:lpstr>
      <vt:lpstr>Generator Technologies Overview</vt:lpstr>
      <vt:lpstr>Quantitative Comparison</vt:lpstr>
      <vt:lpstr>Next Steps</vt:lpstr>
      <vt:lpstr>References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Girish Padalkar</dc:creator>
  <cp:lastModifiedBy>Girish Padalkar</cp:lastModifiedBy>
  <cp:revision>19</cp:revision>
  <dcterms:created xsi:type="dcterms:W3CDTF">2025-09-28T13:40:23Z</dcterms:created>
  <dcterms:modified xsi:type="dcterms:W3CDTF">2025-09-29T08:31:52Z</dcterms:modified>
</cp:coreProperties>
</file>

<file path=docProps/thumbnail.jpeg>
</file>